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1285" r:id="rId2"/>
    <p:sldId id="1286" r:id="rId3"/>
    <p:sldId id="1287" r:id="rId4"/>
    <p:sldId id="1289" r:id="rId5"/>
    <p:sldId id="1290" r:id="rId6"/>
    <p:sldId id="1288" r:id="rId7"/>
    <p:sldId id="1291" r:id="rId8"/>
    <p:sldId id="1265" r:id="rId9"/>
    <p:sldId id="1266" r:id="rId10"/>
    <p:sldId id="1277" r:id="rId11"/>
    <p:sldId id="1279" r:id="rId12"/>
    <p:sldId id="1292" r:id="rId13"/>
    <p:sldId id="1293" r:id="rId14"/>
    <p:sldId id="1268" r:id="rId15"/>
    <p:sldId id="1270" r:id="rId16"/>
    <p:sldId id="1280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HGP創英角ｺﾞｼｯｸUB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00FF"/>
    <a:srgbClr val="DDDDDD"/>
    <a:srgbClr val="CCECFF"/>
    <a:srgbClr val="FFFFCC"/>
    <a:srgbClr val="FF9900"/>
    <a:srgbClr val="FF00FF"/>
    <a:srgbClr val="66FFFF"/>
    <a:srgbClr val="FF3300"/>
    <a:srgbClr val="408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6" autoAdjust="0"/>
    <p:restoredTop sz="91945" autoAdjust="0"/>
  </p:normalViewPr>
  <p:slideViewPr>
    <p:cSldViewPr snapToGrid="0">
      <p:cViewPr varScale="1">
        <p:scale>
          <a:sx n="60" d="100"/>
          <a:sy n="60" d="100"/>
        </p:scale>
        <p:origin x="-5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72" y="-102"/>
      </p:cViewPr>
      <p:guideLst>
        <p:guide orient="horz" pos="3127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t" anchorCtr="0" compatLnSpc="1">
            <a:prstTxWarp prst="textNoShape">
              <a:avLst/>
            </a:prstTxWarp>
          </a:bodyPr>
          <a:lstStyle>
            <a:lvl1pPr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30" y="0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t" anchorCtr="0" compatLnSpc="1">
            <a:prstTxWarp prst="textNoShape">
              <a:avLst/>
            </a:prstTxWarp>
          </a:bodyPr>
          <a:lstStyle>
            <a:lvl1pPr algn="r"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9909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b" anchorCtr="0" compatLnSpc="1">
            <a:prstTxWarp prst="textNoShape">
              <a:avLst/>
            </a:prstTxWarp>
          </a:bodyPr>
          <a:lstStyle>
            <a:lvl1pPr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30" y="9429909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b" anchorCtr="0" compatLnSpc="1">
            <a:prstTxWarp prst="textNoShape">
              <a:avLst/>
            </a:prstTxWarp>
          </a:bodyPr>
          <a:lstStyle>
            <a:lvl1pPr algn="r"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fld id="{772B5405-6801-40C4-807E-27DF9626517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78701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73482" cy="53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t" anchorCtr="0" compatLnSpc="1">
            <a:prstTxWarp prst="textNoShape">
              <a:avLst/>
            </a:prstTxWarp>
          </a:bodyPr>
          <a:lstStyle>
            <a:lvl1pPr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8278" y="1"/>
            <a:ext cx="2896581" cy="53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t" anchorCtr="0" compatLnSpc="1">
            <a:prstTxWarp prst="textNoShape">
              <a:avLst/>
            </a:prstTxWarp>
          </a:bodyPr>
          <a:lstStyle>
            <a:lvl1pPr algn="r"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58825"/>
            <a:ext cx="4956175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96" y="4703774"/>
            <a:ext cx="4955269" cy="447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2 レベル</a:t>
            </a:r>
          </a:p>
          <a:p>
            <a:pPr lvl="2"/>
            <a:r>
              <a:rPr lang="ja-JP" altLang="en-US" noProof="0" smtClean="0"/>
              <a:t>第 3 レベル</a:t>
            </a:r>
          </a:p>
          <a:p>
            <a:pPr lvl="3"/>
            <a:r>
              <a:rPr lang="ja-JP" altLang="en-US" noProof="0" smtClean="0"/>
              <a:t>第 4 レベル</a:t>
            </a:r>
          </a:p>
          <a:p>
            <a:pPr lvl="4"/>
            <a:r>
              <a:rPr lang="ja-JP" altLang="en-US" noProof="0" smtClean="0"/>
              <a:t>第 5 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07546"/>
            <a:ext cx="2973482" cy="53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b" anchorCtr="0" compatLnSpc="1">
            <a:prstTxWarp prst="textNoShape">
              <a:avLst/>
            </a:prstTxWarp>
          </a:bodyPr>
          <a:lstStyle>
            <a:lvl1pPr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8278" y="9407546"/>
            <a:ext cx="2896581" cy="53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0" tIns="45589" rIns="91170" bIns="45589" numCol="1" anchor="b" anchorCtr="0" compatLnSpc="1">
            <a:prstTxWarp prst="textNoShape">
              <a:avLst/>
            </a:prstTxWarp>
          </a:bodyPr>
          <a:lstStyle>
            <a:lvl1pPr algn="r" defTabSz="909764">
              <a:defRPr sz="1300" smtClean="0">
                <a:ea typeface="+mn-ea"/>
              </a:defRPr>
            </a:lvl1pPr>
          </a:lstStyle>
          <a:p>
            <a:pPr>
              <a:defRPr/>
            </a:pPr>
            <a:fld id="{853BD02D-B163-4AEB-B958-22DF05A1F6F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90803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3BD02D-B163-4AEB-B958-22DF05A1F6F8}" type="slidenum">
              <a:rPr lang="ja-JP" altLang="en-US" smtClean="0"/>
              <a:pPr>
                <a:defRPr/>
              </a:pPr>
              <a:t>10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21000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3BD02D-B163-4AEB-B958-22DF05A1F6F8}" type="slidenum">
              <a:rPr lang="ja-JP" altLang="en-US" smtClean="0"/>
              <a:pPr>
                <a:defRPr/>
              </a:pPr>
              <a:t>15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085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3BD02D-B163-4AEB-B958-22DF05A1F6F8}" type="slidenum">
              <a:rPr lang="ja-JP" altLang="en-US" smtClean="0"/>
              <a:pPr>
                <a:defRPr/>
              </a:pPr>
              <a:t>16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821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BSD縦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5"/>
            <a:ext cx="1404938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7"/>
          <p:cNvSpPr>
            <a:spLocks noChangeArrowheads="1"/>
          </p:cNvSpPr>
          <p:nvPr userDrawn="1"/>
        </p:nvSpPr>
        <p:spPr bwMode="auto">
          <a:xfrm>
            <a:off x="0" y="2781300"/>
            <a:ext cx="4572000" cy="287338"/>
          </a:xfrm>
          <a:prstGeom prst="rect">
            <a:avLst/>
          </a:prstGeom>
          <a:gradFill rotWithShape="1">
            <a:gsLst>
              <a:gs pos="0">
                <a:srgbClr val="87BFED">
                  <a:alpha val="20000"/>
                </a:srgbClr>
              </a:gs>
              <a:gs pos="100000">
                <a:srgbClr val="1E7FCC"/>
              </a:gs>
            </a:gsLst>
            <a:lin ang="189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ja-JP" altLang="en-US" sz="1800">
              <a:latin typeface="Arial" pitchFamily="34" charset="0"/>
            </a:endParaRPr>
          </a:p>
        </p:txBody>
      </p:sp>
      <p:sp>
        <p:nvSpPr>
          <p:cNvPr id="6" name="Rectangle 29"/>
          <p:cNvSpPr>
            <a:spLocks noChangeArrowheads="1"/>
          </p:cNvSpPr>
          <p:nvPr userDrawn="1"/>
        </p:nvSpPr>
        <p:spPr bwMode="auto">
          <a:xfrm>
            <a:off x="4572000" y="2781300"/>
            <a:ext cx="4572000" cy="287338"/>
          </a:xfrm>
          <a:prstGeom prst="rect">
            <a:avLst/>
          </a:prstGeom>
          <a:gradFill rotWithShape="1">
            <a:gsLst>
              <a:gs pos="0">
                <a:srgbClr val="1E7FCC"/>
              </a:gs>
              <a:gs pos="100000">
                <a:srgbClr val="87BFED">
                  <a:alpha val="20000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ja-JP" altLang="en-US" sz="1800">
              <a:latin typeface="Arial" pitchFamily="34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76825" y="3933825"/>
            <a:ext cx="3657600" cy="1392238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2667000" y="6553200"/>
            <a:ext cx="1905000" cy="304800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5003800" y="6553200"/>
            <a:ext cx="3744913" cy="304800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" y="6481763"/>
            <a:ext cx="587375" cy="366712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fld id="{805900E0-1364-48DD-8A93-5ABDA2B0530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2627313" y="6557189"/>
            <a:ext cx="3600450" cy="276999"/>
          </a:xfrm>
          <a:ln/>
        </p:spPr>
        <p:txBody>
          <a:bodyPr/>
          <a:lstStyle>
            <a:lvl1pPr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519446"/>
            <a:ext cx="587375" cy="338554"/>
          </a:xfrm>
          <a:ln/>
        </p:spPr>
        <p:txBody>
          <a:bodyPr/>
          <a:lstStyle>
            <a:lvl1pPr>
              <a:defRPr sz="1600" b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8BA28-D384-490C-B69B-B14AD4A121F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39750" y="1196975"/>
            <a:ext cx="4038600" cy="5203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30750" y="1196975"/>
            <a:ext cx="4038600" cy="5203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8392A-A5BD-426E-ADB1-2A4C16CFCF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EBE40-800A-4E03-988B-621DA899E27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DB3B9-C23E-4CEA-AC8B-B1F69BAB46A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6BD0F-91DA-4A79-9BD4-02911E91F51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E2AD8-7456-48DE-8281-8A1D0DC3F7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76915-EE15-4284-A3FA-B27EAF870E7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B8B97-3EF9-471F-BF06-BF7869DC567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11950" y="227013"/>
            <a:ext cx="2057400" cy="6173787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39750" y="227013"/>
            <a:ext cx="6019800" cy="6173787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2AB6D-6718-4B22-A012-13FC4286F07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750" y="227013"/>
            <a:ext cx="7315200" cy="6096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539750" y="1196975"/>
            <a:ext cx="8229600" cy="5203825"/>
          </a:xfrm>
        </p:spPr>
        <p:txBody>
          <a:bodyPr/>
          <a:lstStyle/>
          <a:p>
            <a:pPr lvl="0"/>
            <a:endParaRPr lang="ja-JP" altLang="en-US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6B199-798A-48E7-87F6-B5E720289DB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750" y="227013"/>
            <a:ext cx="7315200" cy="6096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539750" y="1196975"/>
            <a:ext cx="4038600" cy="52038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30750" y="1196975"/>
            <a:ext cx="4038600" cy="52038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Copyright BACKSLASH DESIGN Co., Ltd.</a:t>
            </a:r>
            <a:endParaRPr lang="en-US" altLang="ja-JP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F3E4B-33F3-417B-AA52-08B93BAEB9D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196975"/>
            <a:ext cx="82296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2 レベル</a:t>
            </a:r>
          </a:p>
          <a:p>
            <a:pPr lvl="2"/>
            <a:r>
              <a:rPr lang="ja-JP" altLang="en-US" smtClean="0"/>
              <a:t>第 3 レベル</a:t>
            </a:r>
          </a:p>
          <a:p>
            <a:pPr lvl="3"/>
            <a:r>
              <a:rPr lang="ja-JP" altLang="en-US" smtClean="0"/>
              <a:t>第 4 レベル</a:t>
            </a:r>
          </a:p>
          <a:p>
            <a:pPr lvl="4"/>
            <a:r>
              <a:rPr lang="ja-JP" altLang="en-US" smtClean="0"/>
              <a:t>第 5 レベル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400" smtClean="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557189"/>
            <a:ext cx="36004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>
              <a:defRPr sz="1200" smtClean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91288"/>
            <a:ext cx="58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>
              <a:defRPr sz="1800" b="0" smtClean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B2AFAE9C-EAFE-4E51-8BC5-B272E7DF9E83}" type="slidenum">
              <a:rPr lang="ja-JP" altLang="en-US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27013"/>
            <a:ext cx="731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pic>
        <p:nvPicPr>
          <p:cNvPr id="1031" name="Picture 31" descr="BSD縦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23275" y="0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941388"/>
            <a:ext cx="9144000" cy="111125"/>
          </a:xfrm>
          <a:prstGeom prst="rect">
            <a:avLst/>
          </a:prstGeom>
          <a:gradFill rotWithShape="1">
            <a:gsLst>
              <a:gs pos="0">
                <a:srgbClr val="1E7FCC"/>
              </a:gs>
              <a:gs pos="100000">
                <a:srgbClr val="87BFE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ja-JP" altLang="en-US" sz="1800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78" r:id="rId3"/>
    <p:sldLayoutId id="2147483677" r:id="rId4"/>
    <p:sldLayoutId id="2147483676" r:id="rId5"/>
    <p:sldLayoutId id="2147483675" r:id="rId6"/>
    <p:sldLayoutId id="2147483674" r:id="rId7"/>
    <p:sldLayoutId id="2147483673" r:id="rId8"/>
    <p:sldLayoutId id="2147483672" r:id="rId9"/>
    <p:sldLayoutId id="2147483671" r:id="rId10"/>
    <p:sldLayoutId id="2147483670" r:id="rId11"/>
    <p:sldLayoutId id="2147483669" r:id="rId12"/>
    <p:sldLayoutId id="2147483668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メイリオ" panose="020B0604030504040204" pitchFamily="50" charset="-128"/>
          <a:ea typeface="メイリオ" panose="020B0604030504040204" pitchFamily="50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Ø"/>
        <a:defRPr sz="24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u"/>
        <a:defRPr sz="20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ü"/>
        <a:defRPr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kumimoji="1" lang="en-US" altLang="ja-JP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2018</a:t>
            </a:r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kumimoji="1"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kumimoji="1"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山田 大介</a:t>
            </a:r>
            <a:endParaRPr kumimoji="1"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ビースラッシュ株式会社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アーキテクチャ中心開発の勘所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Copyright BACKSLASH DESIGN Co., Ltd.</a:t>
            </a:r>
            <a:endParaRPr lang="en-US" altLang="ja-JP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900E0-1364-48DD-8A93-5ABDA2B05303}" type="slidenum">
              <a:rPr lang="ja-JP" altLang="en-US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58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r>
              <a:rPr kumimoji="1" lang="ja-JP" altLang="en-US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勘所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sz="2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１．</a:t>
            </a:r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静動分離</a:t>
            </a:r>
            <a:endParaRPr kumimoji="1" lang="en-US" altLang="ja-JP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 indent="-342900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末広がり 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kumimoji="1" lang="en-US" altLang="ja-JP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構造化 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 indent="-342900"/>
            <a:r>
              <a:rPr kumimoji="1"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末広がり</a:t>
            </a:r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は静動混在</a:t>
            </a:r>
            <a:endParaRPr kumimoji="1"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 indent="-342900"/>
            <a:r>
              <a:rPr kumimoji="1"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静解析</a:t>
            </a:r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ファースト</a:t>
            </a:r>
            <a:endParaRPr kumimoji="1"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 indent="-342900"/>
            <a:endParaRPr kumimoji="1"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2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アーキテクチャテンプレート</a:t>
            </a:r>
            <a:endParaRPr kumimoji="1" lang="en-US" altLang="ja-JP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コンポーネントの全体レイアウトを決める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骨格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＋肉付け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2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３．</a:t>
            </a:r>
            <a:r>
              <a:rPr kumimoji="1" lang="en-US" altLang="ja-JP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</a:t>
            </a:r>
            <a:r>
              <a:rPr kumimoji="1" lang="ja-JP" altLang="en-US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en-US" altLang="ja-JP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</a:t>
            </a:r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の補助線</a:t>
            </a:r>
            <a:endParaRPr kumimoji="1" lang="en-US" altLang="ja-JP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複数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ビューを統合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し経営と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テクノロジを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繋ぐ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多重下請け構造</a:t>
            </a:r>
            <a:r>
              <a:rPr kumimoji="1"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からはアーキテクトは生まれにくいなぁ</a:t>
            </a:r>
            <a:endParaRPr kumimoji="1"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endParaRPr kumimoji="1"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627313" y="6557189"/>
            <a:ext cx="3600450" cy="276999"/>
          </a:xfrm>
        </p:spPr>
        <p:txBody>
          <a:bodyPr/>
          <a:lstStyle/>
          <a:p>
            <a:pPr>
              <a:defRPr/>
            </a:pPr>
            <a:r>
              <a:rPr lang="ja-JP" altLang="en-US" sz="120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Copyright BACKSLASH DESIGN Co., Ltd.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9259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err="1" smtClean="0"/>
              <a:t>．</a:t>
            </a:r>
            <a:r>
              <a:rPr kumimoji="1" lang="ja-JP" altLang="en-US" dirty="0" smtClean="0"/>
              <a:t>静動分離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900E0-1364-48DD-8A93-5ABDA2B05303}" type="slidenum">
              <a:rPr lang="ja-JP" altLang="en-US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83788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ホームベース 112"/>
          <p:cNvSpPr/>
          <p:nvPr/>
        </p:nvSpPr>
        <p:spPr bwMode="auto">
          <a:xfrm rot="1600658">
            <a:off x="2303283" y="5157349"/>
            <a:ext cx="2052228" cy="288033"/>
          </a:xfrm>
          <a:prstGeom prst="homePlate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外部</a:t>
            </a: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的な他のイベント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静動混在：</a:t>
            </a:r>
            <a:r>
              <a:rPr kumimoji="1" lang="ja-JP" altLang="en-US" dirty="0"/>
              <a:t>末広がり形状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39750" y="1099230"/>
            <a:ext cx="8229600" cy="1511944"/>
          </a:xfrm>
        </p:spPr>
        <p:txBody>
          <a:bodyPr/>
          <a:lstStyle/>
          <a:p>
            <a:r>
              <a:rPr kumimoji="1" lang="ja-JP" altLang="en-US" sz="2000" dirty="0"/>
              <a:t>制御仕様をそのままプログラミングすると「末広がり」になる</a:t>
            </a:r>
            <a:endParaRPr kumimoji="1" lang="en-US" altLang="ja-JP" sz="2000" dirty="0"/>
          </a:p>
          <a:p>
            <a:pPr lvl="1"/>
            <a:r>
              <a:rPr kumimoji="1" lang="ja-JP" altLang="en-US" sz="2000" dirty="0"/>
              <a:t>内部的なフラグ判断の積み重ね</a:t>
            </a:r>
            <a:endParaRPr kumimoji="1" lang="en-US" altLang="ja-JP" sz="2000" dirty="0"/>
          </a:p>
          <a:p>
            <a:pPr lvl="1"/>
            <a:r>
              <a:rPr kumimoji="1" lang="ja-JP" altLang="en-US" sz="2000" dirty="0"/>
              <a:t>外部的な他</a:t>
            </a:r>
            <a:r>
              <a:rPr kumimoji="1" lang="ja-JP" altLang="en-US" sz="2000" dirty="0" smtClean="0"/>
              <a:t>の</a:t>
            </a:r>
            <a:r>
              <a:rPr kumimoji="1" lang="ja-JP" altLang="en-US" sz="2000" dirty="0"/>
              <a:t>イベント</a:t>
            </a:r>
            <a:r>
              <a:rPr kumimoji="1" lang="ja-JP" altLang="en-US" sz="2000" dirty="0" smtClean="0"/>
              <a:t>の積み重ね</a:t>
            </a:r>
            <a:endParaRPr kumimoji="1" lang="ja-JP" altLang="en-US" sz="2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4</a:t>
            </a:fld>
            <a:endParaRPr lang="en-US" altLang="ja-JP"/>
          </a:p>
        </p:txBody>
      </p:sp>
      <p:sp>
        <p:nvSpPr>
          <p:cNvPr id="6" name="二等辺三角形 5"/>
          <p:cNvSpPr/>
          <p:nvPr/>
        </p:nvSpPr>
        <p:spPr bwMode="auto">
          <a:xfrm rot="16200000">
            <a:off x="1944869" y="2744924"/>
            <a:ext cx="3096344" cy="3024336"/>
          </a:xfrm>
          <a:prstGeom prst="triangl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" name="直線矢印コネクタ 7"/>
          <p:cNvCxnSpPr>
            <a:endCxn id="6" idx="0"/>
          </p:cNvCxnSpPr>
          <p:nvPr/>
        </p:nvCxnSpPr>
        <p:spPr bwMode="auto">
          <a:xfrm flipV="1">
            <a:off x="756737" y="4257092"/>
            <a:ext cx="1224136" cy="3600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9" name="テキスト ボックス 8"/>
          <p:cNvSpPr txBox="1"/>
          <p:nvPr/>
        </p:nvSpPr>
        <p:spPr>
          <a:xfrm>
            <a:off x="5365249" y="2714342"/>
            <a:ext cx="430887" cy="19387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アクチュエータ出力</a:t>
            </a:r>
          </a:p>
        </p:txBody>
      </p:sp>
      <p:sp>
        <p:nvSpPr>
          <p:cNvPr id="10" name="六角形 9"/>
          <p:cNvSpPr/>
          <p:nvPr/>
        </p:nvSpPr>
        <p:spPr bwMode="auto">
          <a:xfrm>
            <a:off x="2988985" y="3933056"/>
            <a:ext cx="576064" cy="222993"/>
          </a:xfrm>
          <a:prstGeom prst="hexago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フラグ</a:t>
            </a:r>
          </a:p>
        </p:txBody>
      </p:sp>
      <p:sp>
        <p:nvSpPr>
          <p:cNvPr id="11" name="ひし形 10"/>
          <p:cNvSpPr/>
          <p:nvPr/>
        </p:nvSpPr>
        <p:spPr bwMode="auto">
          <a:xfrm>
            <a:off x="2484929" y="4221085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ひし形 11"/>
          <p:cNvSpPr/>
          <p:nvPr/>
        </p:nvSpPr>
        <p:spPr bwMode="auto">
          <a:xfrm>
            <a:off x="2988985" y="4437109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3" name="直線矢印コネクタ 12"/>
          <p:cNvCxnSpPr>
            <a:endCxn id="12" idx="1"/>
          </p:cNvCxnSpPr>
          <p:nvPr/>
        </p:nvCxnSpPr>
        <p:spPr bwMode="auto">
          <a:xfrm flipV="1">
            <a:off x="2268905" y="4509119"/>
            <a:ext cx="720080" cy="50405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8" name="カギ線コネクタ 17"/>
          <p:cNvCxnSpPr>
            <a:stCxn id="11" idx="0"/>
            <a:endCxn id="10" idx="3"/>
          </p:cNvCxnSpPr>
          <p:nvPr/>
        </p:nvCxnSpPr>
        <p:spPr bwMode="auto">
          <a:xfrm rot="5400000" flipH="1" flipV="1">
            <a:off x="2720699" y="3952799"/>
            <a:ext cx="176532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0" name="カギ線コネクタ 19"/>
          <p:cNvCxnSpPr>
            <a:stCxn id="11" idx="2"/>
            <a:endCxn id="12" idx="1"/>
          </p:cNvCxnSpPr>
          <p:nvPr/>
        </p:nvCxnSpPr>
        <p:spPr bwMode="auto">
          <a:xfrm rot="16200000" flipH="1">
            <a:off x="2736958" y="4257091"/>
            <a:ext cx="144015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3" name="直線矢印コネクタ 22"/>
          <p:cNvCxnSpPr>
            <a:stCxn id="6" idx="0"/>
            <a:endCxn id="11" idx="1"/>
          </p:cNvCxnSpPr>
          <p:nvPr/>
        </p:nvCxnSpPr>
        <p:spPr bwMode="auto">
          <a:xfrm>
            <a:off x="1980873" y="4257092"/>
            <a:ext cx="504056" cy="360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4" name="ひし形 23"/>
          <p:cNvSpPr/>
          <p:nvPr/>
        </p:nvSpPr>
        <p:spPr bwMode="auto">
          <a:xfrm>
            <a:off x="3709065" y="4653136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5" name="カギ線コネクタ 24"/>
          <p:cNvCxnSpPr>
            <a:stCxn id="12" idx="2"/>
            <a:endCxn id="24" idx="1"/>
          </p:cNvCxnSpPr>
          <p:nvPr/>
        </p:nvCxnSpPr>
        <p:spPr bwMode="auto">
          <a:xfrm rot="16200000" flipH="1">
            <a:off x="3349024" y="4365105"/>
            <a:ext cx="144018" cy="57606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30" name="ひし形 29"/>
          <p:cNvSpPr/>
          <p:nvPr/>
        </p:nvSpPr>
        <p:spPr bwMode="auto">
          <a:xfrm>
            <a:off x="3709065" y="3645021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1" name="カギ線コネクタ 30"/>
          <p:cNvCxnSpPr>
            <a:stCxn id="10" idx="5"/>
            <a:endCxn id="30" idx="1"/>
          </p:cNvCxnSpPr>
          <p:nvPr/>
        </p:nvCxnSpPr>
        <p:spPr bwMode="auto">
          <a:xfrm rot="5400000" flipH="1" flipV="1">
            <a:off x="3501171" y="3725162"/>
            <a:ext cx="216025" cy="19976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34" name="六角形 33"/>
          <p:cNvSpPr/>
          <p:nvPr/>
        </p:nvSpPr>
        <p:spPr bwMode="auto">
          <a:xfrm>
            <a:off x="4067944" y="3793687"/>
            <a:ext cx="576064" cy="211377"/>
          </a:xfrm>
          <a:prstGeom prst="hexago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フラグ</a:t>
            </a:r>
          </a:p>
        </p:txBody>
      </p:sp>
      <p:cxnSp>
        <p:nvCxnSpPr>
          <p:cNvPr id="35" name="カギ線コネクタ 34"/>
          <p:cNvCxnSpPr>
            <a:stCxn id="30" idx="2"/>
            <a:endCxn id="34" idx="3"/>
          </p:cNvCxnSpPr>
          <p:nvPr/>
        </p:nvCxnSpPr>
        <p:spPr bwMode="auto">
          <a:xfrm rot="16200000" flipH="1">
            <a:off x="3905344" y="3736776"/>
            <a:ext cx="110336" cy="21486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46" name="テキスト ボックス 45"/>
          <p:cNvSpPr txBox="1"/>
          <p:nvPr/>
        </p:nvSpPr>
        <p:spPr>
          <a:xfrm>
            <a:off x="468705" y="465313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センサー入力</a:t>
            </a:r>
            <a:endParaRPr kumimoji="1" lang="ja-JP" altLang="en-US" sz="1600" dirty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7" name="直線矢印コネクタ 46"/>
          <p:cNvCxnSpPr/>
          <p:nvPr/>
        </p:nvCxnSpPr>
        <p:spPr bwMode="auto">
          <a:xfrm>
            <a:off x="828745" y="5013175"/>
            <a:ext cx="1440160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9" name="ひし形 48"/>
          <p:cNvSpPr/>
          <p:nvPr/>
        </p:nvSpPr>
        <p:spPr bwMode="auto">
          <a:xfrm>
            <a:off x="4141113" y="5013173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ひし形 49"/>
          <p:cNvSpPr/>
          <p:nvPr/>
        </p:nvSpPr>
        <p:spPr bwMode="auto">
          <a:xfrm>
            <a:off x="4645169" y="5229197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ひし形 50"/>
          <p:cNvSpPr/>
          <p:nvPr/>
        </p:nvSpPr>
        <p:spPr bwMode="auto">
          <a:xfrm>
            <a:off x="4645169" y="4581125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ひし形 51"/>
          <p:cNvSpPr/>
          <p:nvPr/>
        </p:nvSpPr>
        <p:spPr bwMode="auto">
          <a:xfrm>
            <a:off x="4213121" y="3356992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3" name="カギ線コネクタ 52"/>
          <p:cNvCxnSpPr>
            <a:stCxn id="24" idx="2"/>
            <a:endCxn id="49" idx="1"/>
          </p:cNvCxnSpPr>
          <p:nvPr/>
        </p:nvCxnSpPr>
        <p:spPr bwMode="auto">
          <a:xfrm rot="16200000" flipH="1">
            <a:off x="3853083" y="4797153"/>
            <a:ext cx="288028" cy="28803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56" name="カギ線コネクタ 55"/>
          <p:cNvCxnSpPr>
            <a:stCxn id="94" idx="0"/>
            <a:endCxn id="58" idx="1"/>
          </p:cNvCxnSpPr>
          <p:nvPr/>
        </p:nvCxnSpPr>
        <p:spPr bwMode="auto">
          <a:xfrm>
            <a:off x="3925089" y="4332587"/>
            <a:ext cx="216024" cy="10452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58" name="ひし形 57"/>
          <p:cNvSpPr/>
          <p:nvPr/>
        </p:nvSpPr>
        <p:spPr bwMode="auto">
          <a:xfrm>
            <a:off x="4141113" y="4365104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ひし形 60"/>
          <p:cNvSpPr/>
          <p:nvPr/>
        </p:nvSpPr>
        <p:spPr bwMode="auto">
          <a:xfrm>
            <a:off x="4645169" y="4149080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2" name="カギ線コネクタ 61"/>
          <p:cNvCxnSpPr>
            <a:stCxn id="58" idx="0"/>
            <a:endCxn id="61" idx="1"/>
          </p:cNvCxnSpPr>
          <p:nvPr/>
        </p:nvCxnSpPr>
        <p:spPr bwMode="auto">
          <a:xfrm rot="5400000" flipH="1" flipV="1">
            <a:off x="4393142" y="4113077"/>
            <a:ext cx="144014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65" name="カギ線コネクタ 64"/>
          <p:cNvCxnSpPr>
            <a:stCxn id="58" idx="2"/>
            <a:endCxn id="51" idx="1"/>
          </p:cNvCxnSpPr>
          <p:nvPr/>
        </p:nvCxnSpPr>
        <p:spPr bwMode="auto">
          <a:xfrm rot="16200000" flipH="1">
            <a:off x="4393143" y="4401109"/>
            <a:ext cx="144012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68" name="ひし形 67"/>
          <p:cNvSpPr/>
          <p:nvPr/>
        </p:nvSpPr>
        <p:spPr bwMode="auto">
          <a:xfrm>
            <a:off x="4645169" y="4869157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カギ線コネクタ 68"/>
          <p:cNvCxnSpPr>
            <a:stCxn id="49" idx="0"/>
            <a:endCxn id="68" idx="1"/>
          </p:cNvCxnSpPr>
          <p:nvPr/>
        </p:nvCxnSpPr>
        <p:spPr bwMode="auto">
          <a:xfrm rot="5400000" flipH="1" flipV="1">
            <a:off x="4429146" y="4797150"/>
            <a:ext cx="72006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72" name="カギ線コネクタ 71"/>
          <p:cNvCxnSpPr>
            <a:stCxn id="49" idx="2"/>
            <a:endCxn id="50" idx="1"/>
          </p:cNvCxnSpPr>
          <p:nvPr/>
        </p:nvCxnSpPr>
        <p:spPr bwMode="auto">
          <a:xfrm rot="16200000" flipH="1">
            <a:off x="4393142" y="5049179"/>
            <a:ext cx="144015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75" name="カギ線コネクタ 74"/>
          <p:cNvCxnSpPr>
            <a:stCxn id="30" idx="0"/>
            <a:endCxn id="52" idx="1"/>
          </p:cNvCxnSpPr>
          <p:nvPr/>
        </p:nvCxnSpPr>
        <p:spPr bwMode="auto">
          <a:xfrm rot="5400000" flipH="1" flipV="1">
            <a:off x="3925092" y="3356992"/>
            <a:ext cx="216019" cy="36004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79" name="ひし形 78"/>
          <p:cNvSpPr/>
          <p:nvPr/>
        </p:nvSpPr>
        <p:spPr bwMode="auto">
          <a:xfrm>
            <a:off x="4645169" y="3140968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ひし形 79"/>
          <p:cNvSpPr/>
          <p:nvPr/>
        </p:nvSpPr>
        <p:spPr bwMode="auto">
          <a:xfrm>
            <a:off x="4645169" y="3501008"/>
            <a:ext cx="288032" cy="144019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1" name="カギ線コネクタ 80"/>
          <p:cNvCxnSpPr>
            <a:stCxn id="52" idx="0"/>
            <a:endCxn id="79" idx="1"/>
          </p:cNvCxnSpPr>
          <p:nvPr/>
        </p:nvCxnSpPr>
        <p:spPr bwMode="auto">
          <a:xfrm rot="5400000" flipH="1" flipV="1">
            <a:off x="4429146" y="3140969"/>
            <a:ext cx="144014" cy="28803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84" name="カギ線コネクタ 83"/>
          <p:cNvCxnSpPr>
            <a:stCxn id="52" idx="2"/>
            <a:endCxn id="80" idx="1"/>
          </p:cNvCxnSpPr>
          <p:nvPr/>
        </p:nvCxnSpPr>
        <p:spPr bwMode="auto">
          <a:xfrm rot="16200000" flipH="1">
            <a:off x="4465150" y="3392998"/>
            <a:ext cx="72007" cy="28803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87" name="直線矢印コネクタ 86"/>
          <p:cNvCxnSpPr/>
          <p:nvPr/>
        </p:nvCxnSpPr>
        <p:spPr bwMode="auto">
          <a:xfrm>
            <a:off x="4933201" y="3212976"/>
            <a:ext cx="432048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89" name="直線矢印コネクタ 88"/>
          <p:cNvCxnSpPr/>
          <p:nvPr/>
        </p:nvCxnSpPr>
        <p:spPr bwMode="auto">
          <a:xfrm>
            <a:off x="4933201" y="3573016"/>
            <a:ext cx="432048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0" name="直線矢印コネクタ 89"/>
          <p:cNvCxnSpPr/>
          <p:nvPr/>
        </p:nvCxnSpPr>
        <p:spPr bwMode="auto">
          <a:xfrm>
            <a:off x="4933201" y="4221087"/>
            <a:ext cx="432048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1" name="直線矢印コネクタ 90"/>
          <p:cNvCxnSpPr/>
          <p:nvPr/>
        </p:nvCxnSpPr>
        <p:spPr bwMode="auto">
          <a:xfrm>
            <a:off x="4933201" y="4653136"/>
            <a:ext cx="432048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2" name="直線矢印コネクタ 91"/>
          <p:cNvCxnSpPr/>
          <p:nvPr/>
        </p:nvCxnSpPr>
        <p:spPr bwMode="auto">
          <a:xfrm>
            <a:off x="4933201" y="4941167"/>
            <a:ext cx="432048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3" name="直線矢印コネクタ 92"/>
          <p:cNvCxnSpPr/>
          <p:nvPr/>
        </p:nvCxnSpPr>
        <p:spPr bwMode="auto">
          <a:xfrm>
            <a:off x="4933201" y="5301208"/>
            <a:ext cx="432048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94" name="六角形 93"/>
          <p:cNvSpPr/>
          <p:nvPr/>
        </p:nvSpPr>
        <p:spPr bwMode="auto">
          <a:xfrm>
            <a:off x="3349025" y="4221090"/>
            <a:ext cx="576064" cy="222993"/>
          </a:xfrm>
          <a:prstGeom prst="hexago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フラグ</a:t>
            </a:r>
          </a:p>
        </p:txBody>
      </p:sp>
      <p:cxnSp>
        <p:nvCxnSpPr>
          <p:cNvPr id="96" name="カギ線コネクタ 95"/>
          <p:cNvCxnSpPr>
            <a:stCxn id="12" idx="0"/>
            <a:endCxn id="94" idx="3"/>
          </p:cNvCxnSpPr>
          <p:nvPr/>
        </p:nvCxnSpPr>
        <p:spPr bwMode="auto">
          <a:xfrm rot="5400000" flipH="1" flipV="1">
            <a:off x="3188752" y="4276836"/>
            <a:ext cx="104522" cy="2160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00" name="直線矢印コネクタ 99"/>
          <p:cNvCxnSpPr/>
          <p:nvPr/>
        </p:nvCxnSpPr>
        <p:spPr bwMode="auto">
          <a:xfrm flipV="1">
            <a:off x="2628945" y="4725141"/>
            <a:ext cx="1152128" cy="8640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02" name="直線矢印コネクタ 101"/>
          <p:cNvCxnSpPr/>
          <p:nvPr/>
        </p:nvCxnSpPr>
        <p:spPr bwMode="auto">
          <a:xfrm>
            <a:off x="828745" y="5589239"/>
            <a:ext cx="1800200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4" name="テキスト ボックス 103"/>
          <p:cNvSpPr txBox="1"/>
          <p:nvPr/>
        </p:nvSpPr>
        <p:spPr>
          <a:xfrm>
            <a:off x="468705" y="525068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センサー入力</a:t>
            </a:r>
            <a:endParaRPr kumimoji="1" lang="ja-JP" altLang="en-US" sz="1600" dirty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468705" y="393305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00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センサー入力</a:t>
            </a:r>
            <a:endParaRPr kumimoji="1" lang="ja-JP" altLang="en-US" sz="1600" dirty="0">
              <a:solidFill>
                <a:srgbClr val="0000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5365249" y="4652082"/>
            <a:ext cx="430887" cy="11531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エラー</a:t>
            </a:r>
            <a:r>
              <a:rPr kumimoji="1"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</a:t>
            </a:r>
            <a:endParaRPr kumimoji="1"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ホームベース 111"/>
          <p:cNvSpPr/>
          <p:nvPr/>
        </p:nvSpPr>
        <p:spPr bwMode="auto">
          <a:xfrm rot="19981404">
            <a:off x="2135205" y="3158721"/>
            <a:ext cx="2052228" cy="288033"/>
          </a:xfrm>
          <a:prstGeom prst="homePlate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内部的なフラグ判断</a:t>
            </a:r>
          </a:p>
        </p:txBody>
      </p:sp>
      <p:cxnSp>
        <p:nvCxnSpPr>
          <p:cNvPr id="114" name="カギ線コネクタ 113"/>
          <p:cNvCxnSpPr>
            <a:stCxn id="34" idx="0"/>
            <a:endCxn id="80" idx="2"/>
          </p:cNvCxnSpPr>
          <p:nvPr/>
        </p:nvCxnSpPr>
        <p:spPr bwMode="auto">
          <a:xfrm flipV="1">
            <a:off x="4644008" y="3645027"/>
            <a:ext cx="145177" cy="25434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18" name="四角形吹き出し 117"/>
          <p:cNvSpPr/>
          <p:nvPr/>
        </p:nvSpPr>
        <p:spPr bwMode="auto">
          <a:xfrm>
            <a:off x="6156176" y="2714342"/>
            <a:ext cx="2770848" cy="1332146"/>
          </a:xfrm>
          <a:prstGeom prst="wedgeRectCallout">
            <a:avLst>
              <a:gd name="adj1" fmla="val -56667"/>
              <a:gd name="adj2" fmla="val -2215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フラグやイベントが増減すると、ほぼ全体を見直さなければならない</a:t>
            </a:r>
            <a:endParaRPr kumimoji="0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⇒</a:t>
            </a:r>
            <a:r>
              <a:rPr lang="en-US" altLang="ja-JP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grep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検索の多用</a:t>
            </a:r>
            <a:endParaRPr kumimoji="0" lang="ja-JP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四角形吹き出し 118"/>
          <p:cNvSpPr/>
          <p:nvPr/>
        </p:nvSpPr>
        <p:spPr bwMode="auto">
          <a:xfrm>
            <a:off x="6156176" y="4581128"/>
            <a:ext cx="2770848" cy="1620178"/>
          </a:xfrm>
          <a:prstGeom prst="wedgeRectCallout">
            <a:avLst>
              <a:gd name="adj1" fmla="val -56667"/>
              <a:gd name="adj2" fmla="val -2215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エラー処理のリカバリが極めて困難</a:t>
            </a:r>
            <a:endParaRPr kumimoji="0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⇒重大なエラーがリブート、軽微なものは継続、という安易な設計</a:t>
            </a:r>
            <a:endParaRPr kumimoji="0" lang="ja-JP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右矢印 3"/>
          <p:cNvSpPr/>
          <p:nvPr/>
        </p:nvSpPr>
        <p:spPr bwMode="auto">
          <a:xfrm>
            <a:off x="1980874" y="6075337"/>
            <a:ext cx="2808312" cy="449450"/>
          </a:xfrm>
          <a:prstGeom prst="rightArrow">
            <a:avLst>
              <a:gd name="adj1" fmla="val 70036"/>
              <a:gd name="adj2" fmla="val 50000"/>
            </a:avLst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時間の流れ</a:t>
            </a:r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732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 bwMode="auto">
          <a:xfrm>
            <a:off x="2915816" y="2492896"/>
            <a:ext cx="4608512" cy="39604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/>
          <p:cNvSpPr/>
          <p:nvPr/>
        </p:nvSpPr>
        <p:spPr bwMode="auto">
          <a:xfrm>
            <a:off x="3059832" y="4221088"/>
            <a:ext cx="1512168" cy="2088232"/>
          </a:xfrm>
          <a:prstGeom prst="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 bwMode="auto">
          <a:xfrm>
            <a:off x="827584" y="4221088"/>
            <a:ext cx="1512168" cy="2088232"/>
          </a:xfrm>
          <a:prstGeom prst="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静的構造を設計すると：構造化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3256" y="1052736"/>
            <a:ext cx="8604250" cy="1367929"/>
          </a:xfrm>
        </p:spPr>
        <p:txBody>
          <a:bodyPr/>
          <a:lstStyle/>
          <a:p>
            <a:r>
              <a:rPr kumimoji="1" lang="ja-JP" altLang="en-US" sz="2400" dirty="0" smtClean="0"/>
              <a:t>論理的な階層化設計</a:t>
            </a:r>
            <a:endParaRPr kumimoji="1" lang="en-US" altLang="ja-JP" sz="2400" dirty="0" smtClean="0"/>
          </a:p>
          <a:p>
            <a:pPr lvl="1"/>
            <a:r>
              <a:rPr kumimoji="1" lang="ja-JP" altLang="en-US" sz="2000" dirty="0"/>
              <a:t>上位層</a:t>
            </a:r>
            <a:r>
              <a:rPr kumimoji="1" lang="ja-JP" altLang="en-US" sz="2000" dirty="0" smtClean="0"/>
              <a:t>で、状態</a:t>
            </a:r>
            <a:r>
              <a:rPr kumimoji="1" lang="ja-JP" altLang="en-US" sz="2000" dirty="0"/>
              <a:t>変数を</a:t>
            </a:r>
            <a:r>
              <a:rPr kumimoji="1" lang="ja-JP" altLang="en-US" sz="2000" dirty="0" smtClean="0"/>
              <a:t>定義</a:t>
            </a:r>
            <a:endParaRPr kumimoji="1" lang="en-US" altLang="ja-JP" sz="2000" dirty="0" smtClean="0"/>
          </a:p>
          <a:p>
            <a:pPr lvl="1"/>
            <a:r>
              <a:rPr kumimoji="1" lang="ja-JP" altLang="en-US" sz="2000" dirty="0" smtClean="0"/>
              <a:t>下位層</a:t>
            </a:r>
            <a:r>
              <a:rPr kumimoji="1" lang="ja-JP" altLang="en-US" sz="2000" dirty="0"/>
              <a:t>で</a:t>
            </a:r>
            <a:r>
              <a:rPr kumimoji="1" lang="ja-JP" altLang="en-US" sz="2000" dirty="0" smtClean="0"/>
              <a:t>、センサーやアクチュエータのプリミティブな制御のみ</a:t>
            </a:r>
            <a:endParaRPr kumimoji="1" lang="ja-JP" altLang="en-US" sz="2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5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 bwMode="auto">
          <a:xfrm>
            <a:off x="4860031" y="2636912"/>
            <a:ext cx="720080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3779911" y="3429000"/>
            <a:ext cx="720080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3635895" y="4365104"/>
            <a:ext cx="720080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" name="直線矢印コネクタ 10"/>
          <p:cNvCxnSpPr>
            <a:stCxn id="6" idx="2"/>
            <a:endCxn id="8" idx="0"/>
          </p:cNvCxnSpPr>
          <p:nvPr/>
        </p:nvCxnSpPr>
        <p:spPr bwMode="auto">
          <a:xfrm flipH="1">
            <a:off x="4139951" y="3068960"/>
            <a:ext cx="108012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2" name="直線矢印コネクタ 11"/>
          <p:cNvCxnSpPr>
            <a:stCxn id="8" idx="2"/>
            <a:endCxn id="9" idx="0"/>
          </p:cNvCxnSpPr>
          <p:nvPr/>
        </p:nvCxnSpPr>
        <p:spPr bwMode="auto">
          <a:xfrm flipH="1">
            <a:off x="3995935" y="3861048"/>
            <a:ext cx="14401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5" name="六角形 14"/>
          <p:cNvSpPr/>
          <p:nvPr/>
        </p:nvSpPr>
        <p:spPr bwMode="auto">
          <a:xfrm>
            <a:off x="4680011" y="3429000"/>
            <a:ext cx="1152128" cy="432048"/>
          </a:xfrm>
          <a:prstGeom prst="hexagon">
            <a:avLst/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状態変数</a:t>
            </a:r>
          </a:p>
        </p:txBody>
      </p:sp>
      <p:cxnSp>
        <p:nvCxnSpPr>
          <p:cNvPr id="16" name="直線矢印コネクタ 15"/>
          <p:cNvCxnSpPr>
            <a:stCxn id="6" idx="2"/>
          </p:cNvCxnSpPr>
          <p:nvPr/>
        </p:nvCxnSpPr>
        <p:spPr bwMode="auto">
          <a:xfrm>
            <a:off x="5220071" y="3068960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9" name="正方形/長方形 18"/>
          <p:cNvSpPr/>
          <p:nvPr/>
        </p:nvSpPr>
        <p:spPr bwMode="auto">
          <a:xfrm>
            <a:off x="6012159" y="3429000"/>
            <a:ext cx="720080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6156175" y="4365104"/>
            <a:ext cx="720080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1" name="直線矢印コネクタ 20"/>
          <p:cNvCxnSpPr>
            <a:stCxn id="19" idx="2"/>
            <a:endCxn id="20" idx="0"/>
          </p:cNvCxnSpPr>
          <p:nvPr/>
        </p:nvCxnSpPr>
        <p:spPr bwMode="auto">
          <a:xfrm>
            <a:off x="6372199" y="3861048"/>
            <a:ext cx="14401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2" name="直線矢印コネクタ 21"/>
          <p:cNvCxnSpPr>
            <a:stCxn id="6" idx="2"/>
            <a:endCxn id="19" idx="0"/>
          </p:cNvCxnSpPr>
          <p:nvPr/>
        </p:nvCxnSpPr>
        <p:spPr bwMode="auto">
          <a:xfrm>
            <a:off x="5220071" y="3068960"/>
            <a:ext cx="1152128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5" name="正方形/長方形 24"/>
          <p:cNvSpPr/>
          <p:nvPr/>
        </p:nvSpPr>
        <p:spPr bwMode="auto">
          <a:xfrm>
            <a:off x="3563888" y="5517232"/>
            <a:ext cx="936103" cy="432048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kumimoji="0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</a:p>
        </p:txBody>
      </p:sp>
      <p:cxnSp>
        <p:nvCxnSpPr>
          <p:cNvPr id="26" name="直線矢印コネクタ 25"/>
          <p:cNvCxnSpPr>
            <a:stCxn id="9" idx="2"/>
            <a:endCxn id="25" idx="0"/>
          </p:cNvCxnSpPr>
          <p:nvPr/>
        </p:nvCxnSpPr>
        <p:spPr bwMode="auto">
          <a:xfrm>
            <a:off x="3995935" y="4797152"/>
            <a:ext cx="36005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31" name="直線矢印コネクタ 30"/>
          <p:cNvCxnSpPr/>
          <p:nvPr/>
        </p:nvCxnSpPr>
        <p:spPr bwMode="auto">
          <a:xfrm flipV="1">
            <a:off x="3898413" y="4941168"/>
            <a:ext cx="0" cy="242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9" name="円/楕円 28"/>
          <p:cNvSpPr/>
          <p:nvPr/>
        </p:nvSpPr>
        <p:spPr bwMode="auto">
          <a:xfrm>
            <a:off x="3826405" y="5157192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6156174" y="5517232"/>
            <a:ext cx="833561" cy="432048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アクチュエータ</a:t>
            </a:r>
          </a:p>
        </p:txBody>
      </p:sp>
      <p:cxnSp>
        <p:nvCxnSpPr>
          <p:cNvPr id="34" name="直線矢印コネクタ 33"/>
          <p:cNvCxnSpPr>
            <a:stCxn id="20" idx="2"/>
            <a:endCxn id="33" idx="0"/>
          </p:cNvCxnSpPr>
          <p:nvPr/>
        </p:nvCxnSpPr>
        <p:spPr bwMode="auto">
          <a:xfrm>
            <a:off x="6516215" y="4797152"/>
            <a:ext cx="56740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37" name="直線矢印コネクタ 36"/>
          <p:cNvCxnSpPr/>
          <p:nvPr/>
        </p:nvCxnSpPr>
        <p:spPr bwMode="auto">
          <a:xfrm flipV="1">
            <a:off x="6732239" y="5085184"/>
            <a:ext cx="0" cy="242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arrow" w="med" len="med"/>
            <a:tailEnd type="none" w="med" len="med"/>
          </a:ln>
          <a:effectLst/>
        </p:spPr>
      </p:cxnSp>
      <p:sp>
        <p:nvSpPr>
          <p:cNvPr id="38" name="円/楕円 37"/>
          <p:cNvSpPr/>
          <p:nvPr/>
        </p:nvSpPr>
        <p:spPr bwMode="auto">
          <a:xfrm>
            <a:off x="6660231" y="5013176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009752" y="4987662"/>
            <a:ext cx="1080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センサ値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804247" y="494116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制御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値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四角形吹き出し 40"/>
          <p:cNvSpPr/>
          <p:nvPr/>
        </p:nvSpPr>
        <p:spPr bwMode="auto">
          <a:xfrm>
            <a:off x="71500" y="2492896"/>
            <a:ext cx="2844316" cy="1609145"/>
          </a:xfrm>
          <a:prstGeom prst="wedgeRectCallout">
            <a:avLst>
              <a:gd name="adj1" fmla="val 68680"/>
              <a:gd name="adj2" fmla="val 3980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センサーやアクチュエータが変わっても下位層のモジュールを置換するだけで良い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⇒センサー値が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に変わっても、一段上の「論理値」は変わらない</a:t>
            </a:r>
            <a:endParaRPr kumimoji="0" lang="ja-JP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四角形吹き出し 41"/>
          <p:cNvSpPr/>
          <p:nvPr/>
        </p:nvSpPr>
        <p:spPr bwMode="auto">
          <a:xfrm>
            <a:off x="7380311" y="2458090"/>
            <a:ext cx="1668665" cy="2411070"/>
          </a:xfrm>
          <a:prstGeom prst="wedgeRectCallout">
            <a:avLst>
              <a:gd name="adj1" fmla="val -64520"/>
              <a:gd name="adj2" fmla="val -20642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基本系列の構造に、エラー処理を当てはめる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⇒エラーハンドリングの設計ができる（上位駆動／中間駆動／下位駆動の伝播ルート）</a:t>
            </a:r>
            <a:endParaRPr kumimoji="0" lang="ja-JP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/>
          <p:cNvCxnSpPr/>
          <p:nvPr/>
        </p:nvCxnSpPr>
        <p:spPr bwMode="auto">
          <a:xfrm flipV="1">
            <a:off x="3851919" y="3933056"/>
            <a:ext cx="72008" cy="1708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32" name="円/楕円 31"/>
          <p:cNvSpPr/>
          <p:nvPr/>
        </p:nvSpPr>
        <p:spPr bwMode="auto">
          <a:xfrm>
            <a:off x="3779911" y="4077072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203848" y="393305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論理値</a:t>
            </a: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1403648" y="4437112"/>
            <a:ext cx="720080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/>
          <p:cNvSpPr/>
          <p:nvPr/>
        </p:nvSpPr>
        <p:spPr bwMode="auto">
          <a:xfrm>
            <a:off x="1311608" y="5589240"/>
            <a:ext cx="936104" cy="432048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en-US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kumimoji="0" lang="en-US" altLang="ja-JP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4" name="直線矢印コネクタ 43"/>
          <p:cNvCxnSpPr>
            <a:stCxn id="36" idx="2"/>
            <a:endCxn id="43" idx="0"/>
          </p:cNvCxnSpPr>
          <p:nvPr/>
        </p:nvCxnSpPr>
        <p:spPr bwMode="auto">
          <a:xfrm>
            <a:off x="1763688" y="4869160"/>
            <a:ext cx="15972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45" name="直線矢印コネクタ 44"/>
          <p:cNvCxnSpPr/>
          <p:nvPr/>
        </p:nvCxnSpPr>
        <p:spPr bwMode="auto">
          <a:xfrm flipV="1">
            <a:off x="1666166" y="5013176"/>
            <a:ext cx="0" cy="242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46" name="円/楕円 45"/>
          <p:cNvSpPr/>
          <p:nvPr/>
        </p:nvSpPr>
        <p:spPr bwMode="auto">
          <a:xfrm>
            <a:off x="1594158" y="5229200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74910" y="5059670"/>
            <a:ext cx="1067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センサ値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左右矢印 13"/>
          <p:cNvSpPr/>
          <p:nvPr/>
        </p:nvSpPr>
        <p:spPr bwMode="auto">
          <a:xfrm>
            <a:off x="2267745" y="4315668"/>
            <a:ext cx="864095" cy="481484"/>
          </a:xfrm>
          <a:prstGeom prst="leftRightArrow">
            <a:avLst/>
          </a:prstGeom>
          <a:solidFill>
            <a:srgbClr val="FF33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置換可能</a:t>
            </a:r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9772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静動分離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39750" y="1196975"/>
            <a:ext cx="8229600" cy="1655961"/>
          </a:xfrm>
        </p:spPr>
        <p:txBody>
          <a:bodyPr/>
          <a:lstStyle/>
          <a:p>
            <a:r>
              <a:rPr lang="ja-JP" altLang="en-US" dirty="0"/>
              <a:t>静的</a:t>
            </a:r>
            <a:r>
              <a:rPr lang="ja-JP" altLang="en-US" dirty="0" smtClean="0"/>
              <a:t>構造</a:t>
            </a:r>
            <a:r>
              <a:rPr kumimoji="1" lang="en-US" altLang="ja-JP" dirty="0" smtClean="0"/>
              <a:t> </a:t>
            </a:r>
            <a:r>
              <a:rPr kumimoji="1" lang="ja-JP" altLang="en-US" dirty="0"/>
              <a:t>と 動的構造</a:t>
            </a:r>
            <a:r>
              <a:rPr kumimoji="1" lang="ja-JP" altLang="en-US" dirty="0" smtClean="0"/>
              <a:t>を</a:t>
            </a:r>
            <a:r>
              <a:rPr kumimoji="1" lang="ja-JP" altLang="en-US" dirty="0"/>
              <a:t>分離する</a:t>
            </a:r>
            <a:endParaRPr kumimoji="1" lang="en-US" altLang="ja-JP" dirty="0"/>
          </a:p>
          <a:p>
            <a:pPr lvl="1"/>
            <a:r>
              <a:rPr lang="ja-JP" altLang="en-US" sz="1800" dirty="0"/>
              <a:t>静的構造</a:t>
            </a:r>
            <a:r>
              <a:rPr lang="ja-JP" altLang="en-US" sz="1800" dirty="0" smtClean="0"/>
              <a:t>は</a:t>
            </a:r>
            <a:r>
              <a:rPr lang="en-US" altLang="ja-JP" sz="1800" dirty="0" smtClean="0"/>
              <a:t>What</a:t>
            </a:r>
            <a:r>
              <a:rPr lang="ja-JP" altLang="en-US" sz="1800" dirty="0" smtClean="0"/>
              <a:t>の視点で図面化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	</a:t>
            </a:r>
            <a:r>
              <a:rPr lang="ja-JP" altLang="en-US" sz="1800" dirty="0" smtClean="0"/>
              <a:t>⇒ </a:t>
            </a:r>
            <a:r>
              <a:rPr lang="ja-JP" altLang="en-US" sz="1800" dirty="0"/>
              <a:t>問題ドメインの用語</a:t>
            </a:r>
            <a:endParaRPr lang="en-US" altLang="ja-JP" sz="1800" dirty="0"/>
          </a:p>
          <a:p>
            <a:pPr lvl="1"/>
            <a:r>
              <a:rPr lang="ja-JP" altLang="en-US" sz="1800" dirty="0" smtClean="0"/>
              <a:t>動的構造は、</a:t>
            </a:r>
            <a:r>
              <a:rPr lang="en-US" altLang="ja-JP" sz="1800" dirty="0"/>
              <a:t>m</a:t>
            </a:r>
            <a:r>
              <a:rPr lang="en-US" altLang="ja-JP" sz="1800" dirty="0" smtClean="0"/>
              <a:t>ain</a:t>
            </a:r>
            <a:r>
              <a:rPr lang="ja-JP" altLang="en-US" sz="1800" dirty="0" smtClean="0"/>
              <a:t>ループなどを図面化</a:t>
            </a:r>
            <a:r>
              <a:rPr lang="en-US" altLang="ja-JP" sz="1800" dirty="0"/>
              <a:t>	</a:t>
            </a:r>
            <a:r>
              <a:rPr lang="ja-JP" altLang="en-US" sz="1800" dirty="0"/>
              <a:t>⇒ ソフトウェアの用語</a:t>
            </a:r>
            <a:endParaRPr lang="en-US" altLang="ja-JP" sz="1800" dirty="0"/>
          </a:p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6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3563888" y="2564904"/>
            <a:ext cx="5400600" cy="3960440"/>
          </a:xfrm>
          <a:prstGeom prst="rect">
            <a:avLst/>
          </a:prstGeom>
          <a:solidFill>
            <a:srgbClr val="CBEDEF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79512" y="2564904"/>
            <a:ext cx="2808312" cy="3960440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763688" y="3284985"/>
            <a:ext cx="93610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" name="直線コネクタ 8"/>
          <p:cNvCxnSpPr>
            <a:stCxn id="15" idx="0"/>
            <a:endCxn id="8" idx="1"/>
          </p:cNvCxnSpPr>
          <p:nvPr/>
        </p:nvCxnSpPr>
        <p:spPr bwMode="auto">
          <a:xfrm flipV="1">
            <a:off x="1187624" y="3419699"/>
            <a:ext cx="576064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正方形/長方形 9"/>
          <p:cNvSpPr/>
          <p:nvPr/>
        </p:nvSpPr>
        <p:spPr>
          <a:xfrm>
            <a:off x="1763688" y="4221088"/>
            <a:ext cx="93610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" name="直線コネクタ 10"/>
          <p:cNvCxnSpPr/>
          <p:nvPr/>
        </p:nvCxnSpPr>
        <p:spPr bwMode="auto">
          <a:xfrm>
            <a:off x="1763688" y="4221088"/>
            <a:ext cx="0" cy="629467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正方形/長方形 11"/>
          <p:cNvSpPr/>
          <p:nvPr/>
        </p:nvSpPr>
        <p:spPr>
          <a:xfrm>
            <a:off x="1763688" y="4581127"/>
            <a:ext cx="93610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3" name="直線コネクタ 12"/>
          <p:cNvCxnSpPr>
            <a:stCxn id="15" idx="2"/>
            <a:endCxn id="10" idx="1"/>
          </p:cNvCxnSpPr>
          <p:nvPr/>
        </p:nvCxnSpPr>
        <p:spPr bwMode="auto">
          <a:xfrm>
            <a:off x="1186990" y="4353894"/>
            <a:ext cx="576698" cy="19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グループ化 13"/>
          <p:cNvGrpSpPr/>
          <p:nvPr/>
        </p:nvGrpSpPr>
        <p:grpSpPr>
          <a:xfrm>
            <a:off x="395536" y="3419700"/>
            <a:ext cx="792088" cy="934194"/>
            <a:chOff x="395536" y="2627612"/>
            <a:chExt cx="792088" cy="585364"/>
          </a:xfrm>
        </p:grpSpPr>
        <p:sp>
          <p:nvSpPr>
            <p:cNvPr id="15" name="Freeform 69"/>
            <p:cNvSpPr>
              <a:spLocks/>
            </p:cNvSpPr>
            <p:nvPr/>
          </p:nvSpPr>
          <p:spPr bwMode="auto">
            <a:xfrm>
              <a:off x="395536" y="2627612"/>
              <a:ext cx="792088" cy="585364"/>
            </a:xfrm>
            <a:custGeom>
              <a:avLst/>
              <a:gdLst>
                <a:gd name="T0" fmla="*/ 2147483647 w 1179"/>
                <a:gd name="T1" fmla="*/ 0 h 316"/>
                <a:gd name="T2" fmla="*/ 2147483647 w 1179"/>
                <a:gd name="T3" fmla="*/ 2147483647 h 316"/>
                <a:gd name="T4" fmla="*/ 2147483647 w 1179"/>
                <a:gd name="T5" fmla="*/ 2147483647 h 316"/>
                <a:gd name="T6" fmla="*/ 0 w 1179"/>
                <a:gd name="T7" fmla="*/ 2147483647 h 316"/>
                <a:gd name="T8" fmla="*/ 0 w 1179"/>
                <a:gd name="T9" fmla="*/ 0 h 316"/>
                <a:gd name="T10" fmla="*/ 2147483647 w 1179"/>
                <a:gd name="T11" fmla="*/ 0 h 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9"/>
                <a:gd name="T19" fmla="*/ 0 h 316"/>
                <a:gd name="T20" fmla="*/ 1179 w 1179"/>
                <a:gd name="T21" fmla="*/ 316 h 316"/>
                <a:gd name="connsiteX0" fmla="*/ 10000 w 10000"/>
                <a:gd name="connsiteY0" fmla="*/ 0 h 10000"/>
                <a:gd name="connsiteX1" fmla="*/ 5545 w 10000"/>
                <a:gd name="connsiteY1" fmla="*/ 5300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  <a:gd name="connsiteX0" fmla="*/ 10000 w 10000"/>
                <a:gd name="connsiteY0" fmla="*/ 0 h 10000"/>
                <a:gd name="connsiteX1" fmla="*/ 6665 w 10000"/>
                <a:gd name="connsiteY1" fmla="*/ 5032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6665" y="5032"/>
                  </a:lnTo>
                  <a:lnTo>
                    <a:pt x="9992" y="10000"/>
                  </a:lnTo>
                  <a:lnTo>
                    <a:pt x="0" y="9968"/>
                  </a:lnTo>
                  <a:lnTo>
                    <a:pt x="0" y="0"/>
                  </a:lnTo>
                  <a:lnTo>
                    <a:pt x="10000" y="0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395536" y="2636912"/>
              <a:ext cx="576064" cy="216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ja-JP" altLang="en-US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</a:t>
              </a:r>
              <a:r>
                <a:rPr lang="en-US" altLang="ja-JP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7" name="直線コネクタ 16"/>
            <p:cNvCxnSpPr/>
            <p:nvPr/>
          </p:nvCxnSpPr>
          <p:spPr bwMode="auto">
            <a:xfrm flipH="1">
              <a:off x="395536" y="3212976"/>
              <a:ext cx="792088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グループ化 17"/>
          <p:cNvGrpSpPr/>
          <p:nvPr/>
        </p:nvGrpSpPr>
        <p:grpSpPr>
          <a:xfrm>
            <a:off x="395536" y="4221088"/>
            <a:ext cx="792088" cy="1170732"/>
            <a:chOff x="395536" y="3284984"/>
            <a:chExt cx="792088" cy="657372"/>
          </a:xfrm>
        </p:grpSpPr>
        <p:sp>
          <p:nvSpPr>
            <p:cNvPr id="19" name="Freeform 69"/>
            <p:cNvSpPr>
              <a:spLocks/>
            </p:cNvSpPr>
            <p:nvPr/>
          </p:nvSpPr>
          <p:spPr bwMode="auto">
            <a:xfrm>
              <a:off x="395536" y="3356992"/>
              <a:ext cx="792088" cy="585364"/>
            </a:xfrm>
            <a:custGeom>
              <a:avLst/>
              <a:gdLst>
                <a:gd name="T0" fmla="*/ 2147483647 w 1179"/>
                <a:gd name="T1" fmla="*/ 0 h 316"/>
                <a:gd name="T2" fmla="*/ 2147483647 w 1179"/>
                <a:gd name="T3" fmla="*/ 2147483647 h 316"/>
                <a:gd name="T4" fmla="*/ 2147483647 w 1179"/>
                <a:gd name="T5" fmla="*/ 2147483647 h 316"/>
                <a:gd name="T6" fmla="*/ 0 w 1179"/>
                <a:gd name="T7" fmla="*/ 2147483647 h 316"/>
                <a:gd name="T8" fmla="*/ 0 w 1179"/>
                <a:gd name="T9" fmla="*/ 0 h 316"/>
                <a:gd name="T10" fmla="*/ 2147483647 w 1179"/>
                <a:gd name="T11" fmla="*/ 0 h 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9"/>
                <a:gd name="T19" fmla="*/ 0 h 316"/>
                <a:gd name="T20" fmla="*/ 1179 w 1179"/>
                <a:gd name="T21" fmla="*/ 316 h 316"/>
                <a:gd name="connsiteX0" fmla="*/ 10000 w 10000"/>
                <a:gd name="connsiteY0" fmla="*/ 0 h 10000"/>
                <a:gd name="connsiteX1" fmla="*/ 5545 w 10000"/>
                <a:gd name="connsiteY1" fmla="*/ 5300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  <a:gd name="connsiteX0" fmla="*/ 10000 w 10000"/>
                <a:gd name="connsiteY0" fmla="*/ 0 h 10000"/>
                <a:gd name="connsiteX1" fmla="*/ 6665 w 10000"/>
                <a:gd name="connsiteY1" fmla="*/ 5032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6665" y="5032"/>
                  </a:lnTo>
                  <a:lnTo>
                    <a:pt x="9992" y="10000"/>
                  </a:lnTo>
                  <a:lnTo>
                    <a:pt x="0" y="9968"/>
                  </a:lnTo>
                  <a:lnTo>
                    <a:pt x="0" y="0"/>
                  </a:lnTo>
                  <a:lnTo>
                    <a:pt x="10000" y="0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20" name="直線コネクタ 19"/>
            <p:cNvCxnSpPr/>
            <p:nvPr/>
          </p:nvCxnSpPr>
          <p:spPr bwMode="auto">
            <a:xfrm flipH="1">
              <a:off x="395536" y="3356992"/>
              <a:ext cx="792088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正方形/長方形 20"/>
            <p:cNvSpPr/>
            <p:nvPr/>
          </p:nvSpPr>
          <p:spPr>
            <a:xfrm>
              <a:off x="412180" y="3284984"/>
              <a:ext cx="576064" cy="216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ja-JP" altLang="en-US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</a:t>
              </a:r>
              <a:r>
                <a:rPr lang="en-US" altLang="ja-JP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412180" y="3715122"/>
              <a:ext cx="576064" cy="216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ja-JP" altLang="en-US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</a:t>
              </a:r>
              <a:r>
                <a:rPr lang="en-US" altLang="ja-JP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正方形/長方形 22"/>
          <p:cNvSpPr/>
          <p:nvPr/>
        </p:nvSpPr>
        <p:spPr>
          <a:xfrm>
            <a:off x="1764322" y="5247805"/>
            <a:ext cx="93610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コネクタ 23"/>
          <p:cNvCxnSpPr/>
          <p:nvPr/>
        </p:nvCxnSpPr>
        <p:spPr bwMode="auto">
          <a:xfrm>
            <a:off x="1764322" y="5247805"/>
            <a:ext cx="0" cy="989507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正方形/長方形 24"/>
          <p:cNvSpPr/>
          <p:nvPr/>
        </p:nvSpPr>
        <p:spPr>
          <a:xfrm>
            <a:off x="1764322" y="5607844"/>
            <a:ext cx="93610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6" name="直線コネクタ 25"/>
          <p:cNvCxnSpPr>
            <a:endCxn id="23" idx="1"/>
          </p:cNvCxnSpPr>
          <p:nvPr/>
        </p:nvCxnSpPr>
        <p:spPr bwMode="auto">
          <a:xfrm>
            <a:off x="1187624" y="5373216"/>
            <a:ext cx="576698" cy="930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正方形/長方形 26"/>
          <p:cNvSpPr/>
          <p:nvPr/>
        </p:nvSpPr>
        <p:spPr>
          <a:xfrm>
            <a:off x="1763688" y="5967884"/>
            <a:ext cx="93610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コネクタ 27"/>
          <p:cNvCxnSpPr>
            <a:stCxn id="31" idx="0"/>
            <a:endCxn id="61" idx="1"/>
          </p:cNvCxnSpPr>
          <p:nvPr/>
        </p:nvCxnSpPr>
        <p:spPr bwMode="auto">
          <a:xfrm flipV="1">
            <a:off x="4643374" y="3419698"/>
            <a:ext cx="288666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直線コネクタ 28"/>
          <p:cNvCxnSpPr>
            <a:stCxn id="31" idx="2"/>
            <a:endCxn id="57" idx="1"/>
          </p:cNvCxnSpPr>
          <p:nvPr/>
        </p:nvCxnSpPr>
        <p:spPr bwMode="auto">
          <a:xfrm>
            <a:off x="4642740" y="4353893"/>
            <a:ext cx="289300" cy="19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" name="グループ化 29"/>
          <p:cNvGrpSpPr/>
          <p:nvPr/>
        </p:nvGrpSpPr>
        <p:grpSpPr>
          <a:xfrm>
            <a:off x="3851286" y="3419699"/>
            <a:ext cx="792088" cy="934194"/>
            <a:chOff x="395536" y="2627612"/>
            <a:chExt cx="792088" cy="585364"/>
          </a:xfrm>
        </p:grpSpPr>
        <p:sp>
          <p:nvSpPr>
            <p:cNvPr id="31" name="Freeform 69"/>
            <p:cNvSpPr>
              <a:spLocks/>
            </p:cNvSpPr>
            <p:nvPr/>
          </p:nvSpPr>
          <p:spPr bwMode="auto">
            <a:xfrm>
              <a:off x="395536" y="2627612"/>
              <a:ext cx="792088" cy="585364"/>
            </a:xfrm>
            <a:custGeom>
              <a:avLst/>
              <a:gdLst>
                <a:gd name="T0" fmla="*/ 2147483647 w 1179"/>
                <a:gd name="T1" fmla="*/ 0 h 316"/>
                <a:gd name="T2" fmla="*/ 2147483647 w 1179"/>
                <a:gd name="T3" fmla="*/ 2147483647 h 316"/>
                <a:gd name="T4" fmla="*/ 2147483647 w 1179"/>
                <a:gd name="T5" fmla="*/ 2147483647 h 316"/>
                <a:gd name="T6" fmla="*/ 0 w 1179"/>
                <a:gd name="T7" fmla="*/ 2147483647 h 316"/>
                <a:gd name="T8" fmla="*/ 0 w 1179"/>
                <a:gd name="T9" fmla="*/ 0 h 316"/>
                <a:gd name="T10" fmla="*/ 2147483647 w 1179"/>
                <a:gd name="T11" fmla="*/ 0 h 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9"/>
                <a:gd name="T19" fmla="*/ 0 h 316"/>
                <a:gd name="T20" fmla="*/ 1179 w 1179"/>
                <a:gd name="T21" fmla="*/ 316 h 316"/>
                <a:gd name="connsiteX0" fmla="*/ 10000 w 10000"/>
                <a:gd name="connsiteY0" fmla="*/ 0 h 10000"/>
                <a:gd name="connsiteX1" fmla="*/ 5545 w 10000"/>
                <a:gd name="connsiteY1" fmla="*/ 5300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  <a:gd name="connsiteX0" fmla="*/ 10000 w 10000"/>
                <a:gd name="connsiteY0" fmla="*/ 0 h 10000"/>
                <a:gd name="connsiteX1" fmla="*/ 6665 w 10000"/>
                <a:gd name="connsiteY1" fmla="*/ 5032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6665" y="5032"/>
                  </a:lnTo>
                  <a:lnTo>
                    <a:pt x="9992" y="10000"/>
                  </a:lnTo>
                  <a:lnTo>
                    <a:pt x="0" y="9968"/>
                  </a:lnTo>
                  <a:lnTo>
                    <a:pt x="0" y="0"/>
                  </a:lnTo>
                  <a:lnTo>
                    <a:pt x="10000" y="0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95536" y="2636912"/>
              <a:ext cx="576064" cy="216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ja-JP" altLang="en-US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</a:t>
              </a:r>
              <a:r>
                <a:rPr lang="en-US" altLang="ja-JP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3" name="直線コネクタ 32"/>
            <p:cNvCxnSpPr/>
            <p:nvPr/>
          </p:nvCxnSpPr>
          <p:spPr bwMode="auto">
            <a:xfrm flipH="1">
              <a:off x="395536" y="3212976"/>
              <a:ext cx="792088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グループ化 33"/>
          <p:cNvGrpSpPr/>
          <p:nvPr/>
        </p:nvGrpSpPr>
        <p:grpSpPr>
          <a:xfrm>
            <a:off x="3851286" y="4221087"/>
            <a:ext cx="792088" cy="1150769"/>
            <a:chOff x="395536" y="3284984"/>
            <a:chExt cx="792088" cy="657372"/>
          </a:xfrm>
        </p:grpSpPr>
        <p:sp>
          <p:nvSpPr>
            <p:cNvPr id="35" name="Freeform 69"/>
            <p:cNvSpPr>
              <a:spLocks/>
            </p:cNvSpPr>
            <p:nvPr/>
          </p:nvSpPr>
          <p:spPr bwMode="auto">
            <a:xfrm>
              <a:off x="395536" y="3356992"/>
              <a:ext cx="792088" cy="585364"/>
            </a:xfrm>
            <a:custGeom>
              <a:avLst/>
              <a:gdLst>
                <a:gd name="T0" fmla="*/ 2147483647 w 1179"/>
                <a:gd name="T1" fmla="*/ 0 h 316"/>
                <a:gd name="T2" fmla="*/ 2147483647 w 1179"/>
                <a:gd name="T3" fmla="*/ 2147483647 h 316"/>
                <a:gd name="T4" fmla="*/ 2147483647 w 1179"/>
                <a:gd name="T5" fmla="*/ 2147483647 h 316"/>
                <a:gd name="T6" fmla="*/ 0 w 1179"/>
                <a:gd name="T7" fmla="*/ 2147483647 h 316"/>
                <a:gd name="T8" fmla="*/ 0 w 1179"/>
                <a:gd name="T9" fmla="*/ 0 h 316"/>
                <a:gd name="T10" fmla="*/ 2147483647 w 1179"/>
                <a:gd name="T11" fmla="*/ 0 h 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9"/>
                <a:gd name="T19" fmla="*/ 0 h 316"/>
                <a:gd name="T20" fmla="*/ 1179 w 1179"/>
                <a:gd name="T21" fmla="*/ 316 h 316"/>
                <a:gd name="connsiteX0" fmla="*/ 10000 w 10000"/>
                <a:gd name="connsiteY0" fmla="*/ 0 h 10000"/>
                <a:gd name="connsiteX1" fmla="*/ 5545 w 10000"/>
                <a:gd name="connsiteY1" fmla="*/ 5300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  <a:gd name="connsiteX0" fmla="*/ 10000 w 10000"/>
                <a:gd name="connsiteY0" fmla="*/ 0 h 10000"/>
                <a:gd name="connsiteX1" fmla="*/ 6665 w 10000"/>
                <a:gd name="connsiteY1" fmla="*/ 5032 h 10000"/>
                <a:gd name="connsiteX2" fmla="*/ 9992 w 10000"/>
                <a:gd name="connsiteY2" fmla="*/ 10000 h 10000"/>
                <a:gd name="connsiteX3" fmla="*/ 0 w 10000"/>
                <a:gd name="connsiteY3" fmla="*/ 9968 h 10000"/>
                <a:gd name="connsiteX4" fmla="*/ 0 w 10000"/>
                <a:gd name="connsiteY4" fmla="*/ 0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6665" y="5032"/>
                  </a:lnTo>
                  <a:lnTo>
                    <a:pt x="9992" y="10000"/>
                  </a:lnTo>
                  <a:lnTo>
                    <a:pt x="0" y="9968"/>
                  </a:lnTo>
                  <a:lnTo>
                    <a:pt x="0" y="0"/>
                  </a:lnTo>
                  <a:lnTo>
                    <a:pt x="10000" y="0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6" name="直線コネクタ 35"/>
            <p:cNvCxnSpPr/>
            <p:nvPr/>
          </p:nvCxnSpPr>
          <p:spPr bwMode="auto">
            <a:xfrm flipH="1">
              <a:off x="395536" y="3356992"/>
              <a:ext cx="792088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正方形/長方形 36"/>
            <p:cNvSpPr/>
            <p:nvPr/>
          </p:nvSpPr>
          <p:spPr>
            <a:xfrm>
              <a:off x="412180" y="3284984"/>
              <a:ext cx="576064" cy="216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ja-JP" altLang="en-US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</a:t>
              </a:r>
              <a:r>
                <a:rPr lang="en-US" altLang="ja-JP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412180" y="3715122"/>
              <a:ext cx="576064" cy="216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ja-JP" altLang="en-US" sz="14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</a:t>
              </a:r>
              <a:r>
                <a:rPr lang="en-US" altLang="ja-JP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9" name="直線コネクタ 38"/>
          <p:cNvCxnSpPr>
            <a:endCxn id="53" idx="1"/>
          </p:cNvCxnSpPr>
          <p:nvPr/>
        </p:nvCxnSpPr>
        <p:spPr bwMode="auto">
          <a:xfrm>
            <a:off x="4355342" y="5373215"/>
            <a:ext cx="576698" cy="930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正方形/長方形 39"/>
          <p:cNvSpPr/>
          <p:nvPr/>
        </p:nvSpPr>
        <p:spPr>
          <a:xfrm>
            <a:off x="7416316" y="4158383"/>
            <a:ext cx="702078" cy="251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36000" rIns="36000" rtlCol="0" anchor="ctr">
            <a:noAutofit/>
          </a:bodyPr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BOSS2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7848364" y="4806455"/>
            <a:ext cx="684076" cy="2787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6984268" y="4806456"/>
            <a:ext cx="75608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3" name="直線矢印コネクタ 42"/>
          <p:cNvCxnSpPr>
            <a:stCxn id="40" idx="2"/>
            <a:endCxn id="42" idx="0"/>
          </p:cNvCxnSpPr>
          <p:nvPr/>
        </p:nvCxnSpPr>
        <p:spPr bwMode="auto">
          <a:xfrm flipH="1">
            <a:off x="7362310" y="4410168"/>
            <a:ext cx="405045" cy="39628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直線矢印コネクタ 43"/>
          <p:cNvCxnSpPr>
            <a:stCxn id="40" idx="2"/>
            <a:endCxn id="41" idx="0"/>
          </p:cNvCxnSpPr>
          <p:nvPr/>
        </p:nvCxnSpPr>
        <p:spPr bwMode="auto">
          <a:xfrm>
            <a:off x="7767355" y="4410168"/>
            <a:ext cx="423047" cy="396287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正方形/長方形 44"/>
          <p:cNvSpPr/>
          <p:nvPr/>
        </p:nvSpPr>
        <p:spPr>
          <a:xfrm>
            <a:off x="7380312" y="5463828"/>
            <a:ext cx="720080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36000" rIns="36000" rtlCol="0" anchor="ctr">
            <a:noAutofit/>
          </a:bodyPr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BOSS3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7401805" y="6102598"/>
            <a:ext cx="684076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6588224" y="6111900"/>
            <a:ext cx="684076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8" name="直線矢印コネクタ 47"/>
          <p:cNvCxnSpPr>
            <a:stCxn id="45" idx="2"/>
          </p:cNvCxnSpPr>
          <p:nvPr/>
        </p:nvCxnSpPr>
        <p:spPr bwMode="auto">
          <a:xfrm flipH="1">
            <a:off x="6930262" y="5733256"/>
            <a:ext cx="810090" cy="37864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直線矢印コネクタ 48"/>
          <p:cNvCxnSpPr>
            <a:stCxn id="45" idx="2"/>
            <a:endCxn id="46" idx="0"/>
          </p:cNvCxnSpPr>
          <p:nvPr/>
        </p:nvCxnSpPr>
        <p:spPr bwMode="auto">
          <a:xfrm>
            <a:off x="7740352" y="5733256"/>
            <a:ext cx="3491" cy="36934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正方形/長方形 49"/>
          <p:cNvSpPr/>
          <p:nvPr/>
        </p:nvSpPr>
        <p:spPr>
          <a:xfrm>
            <a:off x="8193157" y="6092154"/>
            <a:ext cx="678566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1" name="直線矢印コネクタ 50"/>
          <p:cNvCxnSpPr>
            <a:stCxn id="45" idx="2"/>
            <a:endCxn id="50" idx="0"/>
          </p:cNvCxnSpPr>
          <p:nvPr/>
        </p:nvCxnSpPr>
        <p:spPr bwMode="auto">
          <a:xfrm>
            <a:off x="7740352" y="5733256"/>
            <a:ext cx="792088" cy="35889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2" name="グループ化 51"/>
          <p:cNvGrpSpPr/>
          <p:nvPr/>
        </p:nvGrpSpPr>
        <p:grpSpPr>
          <a:xfrm>
            <a:off x="4932040" y="5247804"/>
            <a:ext cx="936104" cy="269428"/>
            <a:chOff x="5220072" y="4743748"/>
            <a:chExt cx="936104" cy="269428"/>
          </a:xfrm>
        </p:grpSpPr>
        <p:sp>
          <p:nvSpPr>
            <p:cNvPr id="53" name="正方形/長方形 52"/>
            <p:cNvSpPr/>
            <p:nvPr/>
          </p:nvSpPr>
          <p:spPr>
            <a:xfrm>
              <a:off x="5220072" y="4743748"/>
              <a:ext cx="936104" cy="2694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lIns="72000" rIns="72000" rtlCol="0" anchor="ctr">
              <a:noAutofit/>
            </a:bodyPr>
            <a:lstStyle/>
            <a:p>
              <a:pPr algn="ctr"/>
              <a:r>
                <a:rPr lang="en-US" altLang="ja-JP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BOSS3</a:t>
              </a:r>
              <a:endPara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54" name="直線コネクタ 53"/>
            <p:cNvCxnSpPr/>
            <p:nvPr/>
          </p:nvCxnSpPr>
          <p:spPr bwMode="auto">
            <a:xfrm>
              <a:off x="5292080" y="4743748"/>
              <a:ext cx="0" cy="26942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直線コネクタ 54"/>
            <p:cNvCxnSpPr/>
            <p:nvPr/>
          </p:nvCxnSpPr>
          <p:spPr bwMode="auto">
            <a:xfrm>
              <a:off x="6084168" y="4743748"/>
              <a:ext cx="0" cy="26942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6" name="グループ化 55"/>
          <p:cNvGrpSpPr/>
          <p:nvPr/>
        </p:nvGrpSpPr>
        <p:grpSpPr>
          <a:xfrm>
            <a:off x="4932040" y="4221087"/>
            <a:ext cx="936104" cy="269429"/>
            <a:chOff x="5219438" y="3717031"/>
            <a:chExt cx="936104" cy="269429"/>
          </a:xfrm>
        </p:grpSpPr>
        <p:sp>
          <p:nvSpPr>
            <p:cNvPr id="57" name="正方形/長方形 56"/>
            <p:cNvSpPr/>
            <p:nvPr/>
          </p:nvSpPr>
          <p:spPr>
            <a:xfrm>
              <a:off x="5219438" y="3717031"/>
              <a:ext cx="936104" cy="2694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lIns="72000" rIns="72000" rtlCol="0" anchor="ctr">
              <a:noAutofit/>
            </a:bodyPr>
            <a:lstStyle/>
            <a:p>
              <a:pPr algn="ctr"/>
              <a:r>
                <a:rPr lang="en-US" altLang="ja-JP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BOSS2</a:t>
              </a:r>
              <a:endPara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58" name="直線コネクタ 57"/>
            <p:cNvCxnSpPr/>
            <p:nvPr/>
          </p:nvCxnSpPr>
          <p:spPr bwMode="auto">
            <a:xfrm>
              <a:off x="5292080" y="3717032"/>
              <a:ext cx="0" cy="26942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直線コネクタ 58"/>
            <p:cNvCxnSpPr/>
            <p:nvPr/>
          </p:nvCxnSpPr>
          <p:spPr bwMode="auto">
            <a:xfrm>
              <a:off x="6084168" y="3717032"/>
              <a:ext cx="0" cy="26942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グループ化 59"/>
          <p:cNvGrpSpPr/>
          <p:nvPr/>
        </p:nvGrpSpPr>
        <p:grpSpPr>
          <a:xfrm>
            <a:off x="4932040" y="3284984"/>
            <a:ext cx="936104" cy="269428"/>
            <a:chOff x="5220072" y="2780928"/>
            <a:chExt cx="936104" cy="269428"/>
          </a:xfrm>
        </p:grpSpPr>
        <p:sp>
          <p:nvSpPr>
            <p:cNvPr id="61" name="正方形/長方形 60"/>
            <p:cNvSpPr/>
            <p:nvPr/>
          </p:nvSpPr>
          <p:spPr>
            <a:xfrm>
              <a:off x="5220072" y="2780928"/>
              <a:ext cx="936104" cy="2694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lIns="72000" rIns="72000" rtlCol="0" anchor="ctr">
              <a:noAutofit/>
            </a:bodyPr>
            <a:lstStyle/>
            <a:p>
              <a:pPr algn="ctr"/>
              <a:r>
                <a:rPr lang="en-US" altLang="ja-JP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BOSS1</a:t>
              </a:r>
              <a:endPara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62" name="直線コネクタ 61"/>
            <p:cNvCxnSpPr/>
            <p:nvPr/>
          </p:nvCxnSpPr>
          <p:spPr bwMode="auto">
            <a:xfrm>
              <a:off x="5292080" y="2780928"/>
              <a:ext cx="0" cy="26942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直線コネクタ 62"/>
            <p:cNvCxnSpPr/>
            <p:nvPr/>
          </p:nvCxnSpPr>
          <p:spPr bwMode="auto">
            <a:xfrm>
              <a:off x="6084168" y="2780928"/>
              <a:ext cx="0" cy="26942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4" name="正方形/長方形 63"/>
          <p:cNvSpPr/>
          <p:nvPr/>
        </p:nvSpPr>
        <p:spPr>
          <a:xfrm>
            <a:off x="7380312" y="3573016"/>
            <a:ext cx="756084" cy="269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72000" rIns="72000" rtlCol="0" anchor="ctr">
            <a:noAutofit/>
          </a:bodyPr>
          <a:lstStyle/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正方形/長方形 64"/>
          <p:cNvSpPr/>
          <p:nvPr/>
        </p:nvSpPr>
        <p:spPr>
          <a:xfrm>
            <a:off x="7416316" y="2996952"/>
            <a:ext cx="702078" cy="251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lIns="36000" rIns="36000" rtlCol="0" anchor="ctr">
            <a:noAutofit/>
          </a:bodyPr>
          <a:lstStyle/>
          <a:p>
            <a:pPr algn="ctr"/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BOSS1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矢印コネクタ 65"/>
          <p:cNvCxnSpPr>
            <a:stCxn id="65" idx="2"/>
            <a:endCxn id="64" idx="0"/>
          </p:cNvCxnSpPr>
          <p:nvPr/>
        </p:nvCxnSpPr>
        <p:spPr bwMode="auto">
          <a:xfrm flipH="1">
            <a:off x="7758354" y="3248737"/>
            <a:ext cx="9001" cy="32427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テキスト ボックス 66"/>
          <p:cNvSpPr txBox="1"/>
          <p:nvPr/>
        </p:nvSpPr>
        <p:spPr>
          <a:xfrm>
            <a:off x="3635896" y="2636912"/>
            <a:ext cx="1136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動的構造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6316202" y="2636912"/>
            <a:ext cx="1136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静的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構造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179512" y="2564904"/>
            <a:ext cx="276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静と動が混在しているディスパッチルーチン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右矢印 69"/>
          <p:cNvSpPr/>
          <p:nvPr/>
        </p:nvSpPr>
        <p:spPr>
          <a:xfrm>
            <a:off x="2987824" y="2638653"/>
            <a:ext cx="576064" cy="484191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txBody>
          <a:bodyPr rtlCol="0" anchor="ctr">
            <a:noAutofit/>
          </a:bodyPr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/>
          <p:cNvCxnSpPr>
            <a:stCxn id="61" idx="3"/>
            <a:endCxn id="65" idx="1"/>
          </p:cNvCxnSpPr>
          <p:nvPr/>
        </p:nvCxnSpPr>
        <p:spPr bwMode="auto">
          <a:xfrm flipV="1">
            <a:off x="5868144" y="3122845"/>
            <a:ext cx="1548172" cy="2968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直線矢印コネクタ 71"/>
          <p:cNvCxnSpPr>
            <a:stCxn id="57" idx="3"/>
            <a:endCxn id="40" idx="1"/>
          </p:cNvCxnSpPr>
          <p:nvPr/>
        </p:nvCxnSpPr>
        <p:spPr bwMode="auto">
          <a:xfrm flipV="1">
            <a:off x="5868144" y="4284276"/>
            <a:ext cx="1548172" cy="7152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直線矢印コネクタ 72"/>
          <p:cNvCxnSpPr>
            <a:stCxn id="53" idx="3"/>
            <a:endCxn id="45" idx="1"/>
          </p:cNvCxnSpPr>
          <p:nvPr/>
        </p:nvCxnSpPr>
        <p:spPr bwMode="auto">
          <a:xfrm>
            <a:off x="5868144" y="5382518"/>
            <a:ext cx="1512168" cy="21602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直線コネクタ 73"/>
          <p:cNvCxnSpPr>
            <a:stCxn id="6" idx="0"/>
            <a:endCxn id="6" idx="2"/>
          </p:cNvCxnSpPr>
          <p:nvPr/>
        </p:nvCxnSpPr>
        <p:spPr bwMode="auto">
          <a:xfrm>
            <a:off x="6264188" y="2564904"/>
            <a:ext cx="0" cy="396044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四角形吹き出し 74"/>
          <p:cNvSpPr/>
          <p:nvPr/>
        </p:nvSpPr>
        <p:spPr bwMode="auto">
          <a:xfrm>
            <a:off x="4281739" y="5912705"/>
            <a:ext cx="2173945" cy="557460"/>
          </a:xfrm>
          <a:prstGeom prst="wedgeRectCallout">
            <a:avLst>
              <a:gd name="adj1" fmla="val 34913"/>
              <a:gd name="adj2" fmla="val -143232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BOSS</a:t>
            </a: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モジュールを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起動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Hook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するだけ</a:t>
            </a:r>
          </a:p>
        </p:txBody>
      </p:sp>
    </p:spTree>
    <p:extLst>
      <p:ext uri="{BB962C8B-B14F-4D97-AF65-F5344CB8AC3E}">
        <p14:creationId xmlns:p14="http://schemas.microsoft.com/office/powerpoint/2010/main" val="30229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kumimoji="1" lang="ja-JP" altLang="en-US" dirty="0" smtClean="0"/>
              <a:t>２．アーキテクチャテンプレート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900E0-1364-48DD-8A93-5ABDA2B05303}" type="slidenum">
              <a:rPr lang="ja-JP" altLang="en-US" smtClean="0"/>
              <a:pPr>
                <a:defRPr/>
              </a:pPr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69455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115" y="227013"/>
            <a:ext cx="8154490" cy="609600"/>
          </a:xfrm>
        </p:spPr>
        <p:txBody>
          <a:bodyPr>
            <a:noAutofit/>
          </a:bodyPr>
          <a:lstStyle/>
          <a:p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ソースコードと設計のシンクロ開発</a:t>
            </a:r>
            <a:endParaRPr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56565" y="1142991"/>
            <a:ext cx="8192858" cy="1493359"/>
          </a:xfrm>
        </p:spPr>
        <p:txBody>
          <a:bodyPr>
            <a:noAutofit/>
          </a:bodyPr>
          <a:lstStyle/>
          <a:p>
            <a:endParaRPr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トップダウン：</a:t>
            </a:r>
            <a:r>
              <a:rPr lang="ja-JP" altLang="en-US" sz="18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アーキテクト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が、設計意図を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明示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し、コードと合わせ込む</a:t>
            </a:r>
            <a:endParaRPr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00050" lvl="1" indent="0">
              <a:buNone/>
            </a:pP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00050" lvl="1" indent="0">
              <a:buNone/>
            </a:pP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ボトムアップ：</a:t>
            </a:r>
            <a:r>
              <a:rPr lang="ja-JP" altLang="en-US" sz="1800" dirty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各エンジニア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が、コードを洗練化し、部品化して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いく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スライド番号プレースホルダー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07AE44-4B02-40F2-90B3-E806D421B3C1}" type="slidenum">
              <a:rPr lang="ja-JP" altLang="en-US" smtClean="0"/>
              <a:pPr>
                <a:defRPr/>
              </a:pPr>
              <a:t>8</a:t>
            </a:fld>
            <a:endParaRPr lang="en-US" altLang="ja-JP"/>
          </a:p>
        </p:txBody>
      </p:sp>
      <p:sp>
        <p:nvSpPr>
          <p:cNvPr id="52" name="横巻き 51"/>
          <p:cNvSpPr/>
          <p:nvPr/>
        </p:nvSpPr>
        <p:spPr bwMode="auto">
          <a:xfrm>
            <a:off x="701570" y="1946529"/>
            <a:ext cx="3648902" cy="458475"/>
          </a:xfrm>
          <a:prstGeom prst="horizontalScrol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solidFill>
                  <a:srgbClr val="0000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ソースコード</a:t>
            </a:r>
            <a:r>
              <a:rPr lang="ja-JP" altLang="en-US" sz="2000" dirty="0">
                <a:solidFill>
                  <a:srgbClr val="0000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と設計の同期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横巻き 55"/>
          <p:cNvSpPr/>
          <p:nvPr/>
        </p:nvSpPr>
        <p:spPr bwMode="auto">
          <a:xfrm>
            <a:off x="701569" y="1076659"/>
            <a:ext cx="4087501" cy="458475"/>
          </a:xfrm>
          <a:prstGeom prst="horizontalScrol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0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アーキテクチャを遵守したコード</a:t>
            </a:r>
          </a:p>
        </p:txBody>
      </p:sp>
      <p:sp>
        <p:nvSpPr>
          <p:cNvPr id="58" name="メモ 57"/>
          <p:cNvSpPr/>
          <p:nvPr/>
        </p:nvSpPr>
        <p:spPr bwMode="auto">
          <a:xfrm>
            <a:off x="779179" y="5416642"/>
            <a:ext cx="759404" cy="856173"/>
          </a:xfrm>
          <a:prstGeom prst="foldedCorner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既存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コード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フリーフォーム 58"/>
          <p:cNvSpPr/>
          <p:nvPr/>
        </p:nvSpPr>
        <p:spPr bwMode="auto">
          <a:xfrm>
            <a:off x="2228951" y="4309368"/>
            <a:ext cx="2782868" cy="1054381"/>
          </a:xfrm>
          <a:custGeom>
            <a:avLst/>
            <a:gdLst>
              <a:gd name="connsiteX0" fmla="*/ 0 w 2593911"/>
              <a:gd name="connsiteY0" fmla="*/ 1844352 h 1844352"/>
              <a:gd name="connsiteX1" fmla="*/ 298580 w 2593911"/>
              <a:gd name="connsiteY1" fmla="*/ 388776 h 1844352"/>
              <a:gd name="connsiteX2" fmla="*/ 447870 w 2593911"/>
              <a:gd name="connsiteY2" fmla="*/ 220825 h 1844352"/>
              <a:gd name="connsiteX3" fmla="*/ 671804 w 2593911"/>
              <a:gd name="connsiteY3" fmla="*/ 1713723 h 1844352"/>
              <a:gd name="connsiteX4" fmla="*/ 1119674 w 2593911"/>
              <a:gd name="connsiteY4" fmla="*/ 388776 h 1844352"/>
              <a:gd name="connsiteX5" fmla="*/ 1380931 w 2593911"/>
              <a:gd name="connsiteY5" fmla="*/ 1340499 h 1844352"/>
              <a:gd name="connsiteX6" fmla="*/ 1698172 w 2593911"/>
              <a:gd name="connsiteY6" fmla="*/ 482082 h 1844352"/>
              <a:gd name="connsiteX7" fmla="*/ 1959429 w 2593911"/>
              <a:gd name="connsiteY7" fmla="*/ 1135225 h 1844352"/>
              <a:gd name="connsiteX8" fmla="*/ 2183364 w 2593911"/>
              <a:gd name="connsiteY8" fmla="*/ 556727 h 1844352"/>
              <a:gd name="connsiteX9" fmla="*/ 2593911 w 2593911"/>
              <a:gd name="connsiteY9" fmla="*/ 631372 h 1844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3911" h="1844352">
                <a:moveTo>
                  <a:pt x="0" y="1844352"/>
                </a:moveTo>
                <a:cubicBezTo>
                  <a:pt x="111967" y="1251858"/>
                  <a:pt x="223935" y="659364"/>
                  <a:pt x="298580" y="388776"/>
                </a:cubicBezTo>
                <a:cubicBezTo>
                  <a:pt x="373225" y="118188"/>
                  <a:pt x="385666" y="0"/>
                  <a:pt x="447870" y="220825"/>
                </a:cubicBezTo>
                <a:cubicBezTo>
                  <a:pt x="510074" y="441650"/>
                  <a:pt x="559837" y="1685731"/>
                  <a:pt x="671804" y="1713723"/>
                </a:cubicBezTo>
                <a:cubicBezTo>
                  <a:pt x="783771" y="1741715"/>
                  <a:pt x="1001486" y="450980"/>
                  <a:pt x="1119674" y="388776"/>
                </a:cubicBezTo>
                <a:cubicBezTo>
                  <a:pt x="1237862" y="326572"/>
                  <a:pt x="1284515" y="1324948"/>
                  <a:pt x="1380931" y="1340499"/>
                </a:cubicBezTo>
                <a:cubicBezTo>
                  <a:pt x="1477347" y="1356050"/>
                  <a:pt x="1601756" y="516294"/>
                  <a:pt x="1698172" y="482082"/>
                </a:cubicBezTo>
                <a:cubicBezTo>
                  <a:pt x="1794588" y="447870"/>
                  <a:pt x="1878564" y="1122784"/>
                  <a:pt x="1959429" y="1135225"/>
                </a:cubicBezTo>
                <a:cubicBezTo>
                  <a:pt x="2040294" y="1147666"/>
                  <a:pt x="2077617" y="640702"/>
                  <a:pt x="2183364" y="556727"/>
                </a:cubicBezTo>
                <a:cubicBezTo>
                  <a:pt x="2289111" y="472752"/>
                  <a:pt x="2441511" y="552062"/>
                  <a:pt x="2593911" y="631372"/>
                </a:cubicBezTo>
              </a:path>
            </a:pathLst>
          </a:custGeom>
          <a:noFill/>
          <a:ln w="57150" cap="flat" cmpd="sng" algn="ctr">
            <a:solidFill>
              <a:srgbClr val="00B0F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Freeform 2"/>
          <p:cNvSpPr>
            <a:spLocks/>
          </p:cNvSpPr>
          <p:nvPr/>
        </p:nvSpPr>
        <p:spPr bwMode="auto">
          <a:xfrm>
            <a:off x="1653666" y="5399654"/>
            <a:ext cx="7096925" cy="1018473"/>
          </a:xfrm>
          <a:custGeom>
            <a:avLst/>
            <a:gdLst/>
            <a:ahLst/>
            <a:cxnLst>
              <a:cxn ang="0">
                <a:pos x="0" y="725"/>
              </a:cxn>
              <a:cxn ang="0">
                <a:pos x="0" y="997"/>
              </a:cxn>
              <a:cxn ang="0">
                <a:pos x="4626" y="997"/>
              </a:cxn>
              <a:cxn ang="0">
                <a:pos x="4626" y="0"/>
              </a:cxn>
              <a:cxn ang="0">
                <a:pos x="2948" y="0"/>
              </a:cxn>
              <a:cxn ang="0">
                <a:pos x="0" y="725"/>
              </a:cxn>
            </a:cxnLst>
            <a:rect l="0" t="0" r="r" b="b"/>
            <a:pathLst>
              <a:path w="4626" h="997">
                <a:moveTo>
                  <a:pt x="0" y="725"/>
                </a:moveTo>
                <a:lnTo>
                  <a:pt x="0" y="997"/>
                </a:lnTo>
                <a:lnTo>
                  <a:pt x="4626" y="997"/>
                </a:lnTo>
                <a:lnTo>
                  <a:pt x="4626" y="0"/>
                </a:lnTo>
                <a:lnTo>
                  <a:pt x="2948" y="0"/>
                </a:lnTo>
                <a:lnTo>
                  <a:pt x="0" y="725"/>
                </a:lnTo>
                <a:close/>
              </a:path>
            </a:pathLst>
          </a:custGeom>
          <a:solidFill>
            <a:srgbClr val="CCECFF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AutoShape 7"/>
          <p:cNvSpPr>
            <a:spLocks noChangeArrowheads="1"/>
          </p:cNvSpPr>
          <p:nvPr/>
        </p:nvSpPr>
        <p:spPr bwMode="auto">
          <a:xfrm>
            <a:off x="4298521" y="4941755"/>
            <a:ext cx="974179" cy="644183"/>
          </a:xfrm>
          <a:prstGeom prst="can">
            <a:avLst>
              <a:gd name="adj" fmla="val 25000"/>
            </a:avLst>
          </a:prstGeom>
          <a:solidFill>
            <a:srgbClr val="00009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部品表</a:t>
            </a:r>
          </a:p>
        </p:txBody>
      </p:sp>
      <p:sp>
        <p:nvSpPr>
          <p:cNvPr id="62" name="AutoShape 8"/>
          <p:cNvSpPr>
            <a:spLocks noChangeArrowheads="1"/>
          </p:cNvSpPr>
          <p:nvPr/>
        </p:nvSpPr>
        <p:spPr bwMode="auto">
          <a:xfrm>
            <a:off x="2279594" y="5457957"/>
            <a:ext cx="1113785" cy="516199"/>
          </a:xfrm>
          <a:prstGeom prst="foldedCorner">
            <a:avLst>
              <a:gd name="adj" fmla="val 12500"/>
            </a:avLst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/>
          <a:lstStyle/>
          <a:p>
            <a:pPr algn="ctr"/>
            <a:r>
              <a:rPr lang="ja-JP" altLang="en-US" sz="16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設計図</a:t>
            </a:r>
          </a:p>
        </p:txBody>
      </p:sp>
      <p:sp>
        <p:nvSpPr>
          <p:cNvPr id="63" name="AutoShape 9"/>
          <p:cNvSpPr>
            <a:spLocks noChangeArrowheads="1"/>
          </p:cNvSpPr>
          <p:nvPr/>
        </p:nvSpPr>
        <p:spPr bwMode="auto">
          <a:xfrm rot="20742749">
            <a:off x="1520196" y="5590128"/>
            <a:ext cx="759398" cy="516201"/>
          </a:xfrm>
          <a:prstGeom prst="rightArrow">
            <a:avLst>
              <a:gd name="adj1" fmla="val 59778"/>
              <a:gd name="adj2" fmla="val 50934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AutoShape 10"/>
          <p:cNvSpPr>
            <a:spLocks noChangeArrowheads="1"/>
          </p:cNvSpPr>
          <p:nvPr/>
        </p:nvSpPr>
        <p:spPr bwMode="auto">
          <a:xfrm>
            <a:off x="641106" y="3398845"/>
            <a:ext cx="1221202" cy="711019"/>
          </a:xfrm>
          <a:prstGeom prst="cloudCallout">
            <a:avLst>
              <a:gd name="adj1" fmla="val -35861"/>
              <a:gd name="adj2" fmla="val 22199"/>
            </a:avLst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  <p:txBody>
          <a:bodyPr wrap="none" lIns="36000" rIns="36000"/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開発戦略</a:t>
            </a:r>
          </a:p>
        </p:txBody>
      </p:sp>
      <p:sp>
        <p:nvSpPr>
          <p:cNvPr id="65" name="AutoShape 11"/>
          <p:cNvSpPr>
            <a:spLocks noChangeArrowheads="1"/>
          </p:cNvSpPr>
          <p:nvPr/>
        </p:nvSpPr>
        <p:spPr bwMode="auto">
          <a:xfrm>
            <a:off x="2643171" y="3652440"/>
            <a:ext cx="2500649" cy="581615"/>
          </a:xfrm>
          <a:prstGeom prst="foldedCorner">
            <a:avLst>
              <a:gd name="adj" fmla="val 12500"/>
            </a:avLst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アーキテクチャ</a:t>
            </a:r>
          </a:p>
          <a:p>
            <a:pPr algn="ctr"/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ドキュメント</a:t>
            </a:r>
          </a:p>
        </p:txBody>
      </p:sp>
      <p:pic>
        <p:nvPicPr>
          <p:cNvPr id="66" name="Picture 14" descr="MMj0189245000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6306" y="4186654"/>
            <a:ext cx="773206" cy="819094"/>
          </a:xfrm>
          <a:prstGeom prst="rect">
            <a:avLst/>
          </a:prstGeom>
          <a:noFill/>
        </p:spPr>
      </p:pic>
      <p:sp>
        <p:nvSpPr>
          <p:cNvPr id="67" name="AutoShape 15"/>
          <p:cNvSpPr>
            <a:spLocks noChangeArrowheads="1"/>
          </p:cNvSpPr>
          <p:nvPr/>
        </p:nvSpPr>
        <p:spPr bwMode="auto">
          <a:xfrm rot="20742749">
            <a:off x="3539122" y="5158080"/>
            <a:ext cx="759398" cy="516199"/>
          </a:xfrm>
          <a:prstGeom prst="rightArrow">
            <a:avLst>
              <a:gd name="adj1" fmla="val 59778"/>
              <a:gd name="adj2" fmla="val 50934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AutoShape 16"/>
          <p:cNvSpPr>
            <a:spLocks noChangeArrowheads="1"/>
          </p:cNvSpPr>
          <p:nvPr/>
        </p:nvSpPr>
        <p:spPr bwMode="auto">
          <a:xfrm rot="20742749">
            <a:off x="5341735" y="4812351"/>
            <a:ext cx="759399" cy="516199"/>
          </a:xfrm>
          <a:prstGeom prst="rightArrow">
            <a:avLst>
              <a:gd name="adj1" fmla="val 59778"/>
              <a:gd name="adj2" fmla="val 50934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AutoShape 18"/>
          <p:cNvSpPr>
            <a:spLocks noChangeArrowheads="1"/>
          </p:cNvSpPr>
          <p:nvPr/>
        </p:nvSpPr>
        <p:spPr bwMode="auto">
          <a:xfrm rot="21519685" flipV="1">
            <a:off x="7012377" y="4358300"/>
            <a:ext cx="1015643" cy="516201"/>
          </a:xfrm>
          <a:prstGeom prst="rightArrow">
            <a:avLst>
              <a:gd name="adj1" fmla="val 59778"/>
              <a:gd name="adj2" fmla="val 50934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0" name="グループ化 59"/>
          <p:cNvGrpSpPr/>
          <p:nvPr/>
        </p:nvGrpSpPr>
        <p:grpSpPr>
          <a:xfrm>
            <a:off x="7983524" y="3980459"/>
            <a:ext cx="872952" cy="1224376"/>
            <a:chOff x="7812088" y="3974270"/>
            <a:chExt cx="1008062" cy="1161381"/>
          </a:xfrm>
        </p:grpSpPr>
        <p:sp>
          <p:nvSpPr>
            <p:cNvPr id="84" name="Rectangle 19"/>
            <p:cNvSpPr>
              <a:spLocks noChangeArrowheads="1"/>
            </p:cNvSpPr>
            <p:nvPr/>
          </p:nvSpPr>
          <p:spPr bwMode="auto">
            <a:xfrm>
              <a:off x="7813675" y="3974270"/>
              <a:ext cx="1006475" cy="306195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ja-JP" altLang="en-US" sz="16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charset="0"/>
                </a:rPr>
                <a:t>資産開発</a:t>
              </a:r>
            </a:p>
          </p:txBody>
        </p:sp>
        <p:sp>
          <p:nvSpPr>
            <p:cNvPr id="85" name="Rectangle 20"/>
            <p:cNvSpPr>
              <a:spLocks noChangeArrowheads="1"/>
            </p:cNvSpPr>
            <p:nvPr/>
          </p:nvSpPr>
          <p:spPr bwMode="auto">
            <a:xfrm>
              <a:off x="7812088" y="4829456"/>
              <a:ext cx="1008062" cy="306195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ja-JP" altLang="en-US" sz="1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charset="0"/>
                </a:rPr>
                <a:t>機種開発</a:t>
              </a:r>
            </a:p>
          </p:txBody>
        </p:sp>
        <p:grpSp>
          <p:nvGrpSpPr>
            <p:cNvPr id="86" name="Group 21"/>
            <p:cNvGrpSpPr>
              <a:grpSpLocks/>
            </p:cNvGrpSpPr>
            <p:nvPr/>
          </p:nvGrpSpPr>
          <p:grpSpPr bwMode="auto">
            <a:xfrm>
              <a:off x="7885112" y="4152317"/>
              <a:ext cx="858836" cy="722996"/>
              <a:chOff x="1341" y="2157"/>
              <a:chExt cx="1037" cy="1038"/>
            </a:xfrm>
          </p:grpSpPr>
          <p:sp>
            <p:nvSpPr>
              <p:cNvPr id="87" name="Freeform 22"/>
              <p:cNvSpPr>
                <a:spLocks/>
              </p:cNvSpPr>
              <p:nvPr/>
            </p:nvSpPr>
            <p:spPr bwMode="auto">
              <a:xfrm>
                <a:off x="1341" y="2249"/>
                <a:ext cx="466" cy="809"/>
              </a:xfrm>
              <a:custGeom>
                <a:avLst/>
                <a:gdLst/>
                <a:ahLst/>
                <a:cxnLst>
                  <a:cxn ang="0">
                    <a:pos x="114" y="704"/>
                  </a:cxn>
                  <a:cxn ang="0">
                    <a:pos x="0" y="770"/>
                  </a:cxn>
                  <a:cxn ang="0">
                    <a:pos x="303" y="809"/>
                  </a:cxn>
                  <a:cxn ang="0">
                    <a:pos x="409" y="537"/>
                  </a:cxn>
                  <a:cxn ang="0">
                    <a:pos x="303" y="598"/>
                  </a:cxn>
                  <a:cxn ang="0">
                    <a:pos x="277" y="537"/>
                  </a:cxn>
                  <a:cxn ang="0">
                    <a:pos x="268" y="471"/>
                  </a:cxn>
                  <a:cxn ang="0">
                    <a:pos x="277" y="414"/>
                  </a:cxn>
                  <a:cxn ang="0">
                    <a:pos x="295" y="357"/>
                  </a:cxn>
                  <a:cxn ang="0">
                    <a:pos x="330" y="304"/>
                  </a:cxn>
                  <a:cxn ang="0">
                    <a:pos x="374" y="264"/>
                  </a:cxn>
                  <a:cxn ang="0">
                    <a:pos x="422" y="233"/>
                  </a:cxn>
                  <a:cxn ang="0">
                    <a:pos x="347" y="141"/>
                  </a:cxn>
                  <a:cxn ang="0">
                    <a:pos x="466" y="0"/>
                  </a:cxn>
                  <a:cxn ang="0">
                    <a:pos x="382" y="18"/>
                  </a:cxn>
                  <a:cxn ang="0">
                    <a:pos x="303" y="53"/>
                  </a:cxn>
                  <a:cxn ang="0">
                    <a:pos x="233" y="102"/>
                  </a:cxn>
                  <a:cxn ang="0">
                    <a:pos x="171" y="163"/>
                  </a:cxn>
                  <a:cxn ang="0">
                    <a:pos x="119" y="229"/>
                  </a:cxn>
                  <a:cxn ang="0">
                    <a:pos x="84" y="304"/>
                  </a:cxn>
                  <a:cxn ang="0">
                    <a:pos x="62" y="387"/>
                  </a:cxn>
                  <a:cxn ang="0">
                    <a:pos x="53" y="471"/>
                  </a:cxn>
                  <a:cxn ang="0">
                    <a:pos x="62" y="550"/>
                  </a:cxn>
                  <a:cxn ang="0">
                    <a:pos x="79" y="629"/>
                  </a:cxn>
                  <a:cxn ang="0">
                    <a:pos x="114" y="704"/>
                  </a:cxn>
                </a:cxnLst>
                <a:rect l="0" t="0" r="r" b="b"/>
                <a:pathLst>
                  <a:path w="466" h="809">
                    <a:moveTo>
                      <a:pt x="114" y="704"/>
                    </a:moveTo>
                    <a:lnTo>
                      <a:pt x="0" y="770"/>
                    </a:lnTo>
                    <a:lnTo>
                      <a:pt x="303" y="809"/>
                    </a:lnTo>
                    <a:lnTo>
                      <a:pt x="409" y="537"/>
                    </a:lnTo>
                    <a:lnTo>
                      <a:pt x="303" y="598"/>
                    </a:lnTo>
                    <a:lnTo>
                      <a:pt x="277" y="537"/>
                    </a:lnTo>
                    <a:lnTo>
                      <a:pt x="268" y="471"/>
                    </a:lnTo>
                    <a:lnTo>
                      <a:pt x="277" y="414"/>
                    </a:lnTo>
                    <a:lnTo>
                      <a:pt x="295" y="357"/>
                    </a:lnTo>
                    <a:lnTo>
                      <a:pt x="330" y="304"/>
                    </a:lnTo>
                    <a:lnTo>
                      <a:pt x="374" y="264"/>
                    </a:lnTo>
                    <a:lnTo>
                      <a:pt x="422" y="233"/>
                    </a:lnTo>
                    <a:lnTo>
                      <a:pt x="347" y="141"/>
                    </a:lnTo>
                    <a:lnTo>
                      <a:pt x="466" y="0"/>
                    </a:lnTo>
                    <a:lnTo>
                      <a:pt x="382" y="18"/>
                    </a:lnTo>
                    <a:lnTo>
                      <a:pt x="303" y="53"/>
                    </a:lnTo>
                    <a:lnTo>
                      <a:pt x="233" y="102"/>
                    </a:lnTo>
                    <a:lnTo>
                      <a:pt x="171" y="163"/>
                    </a:lnTo>
                    <a:lnTo>
                      <a:pt x="119" y="229"/>
                    </a:lnTo>
                    <a:lnTo>
                      <a:pt x="84" y="304"/>
                    </a:lnTo>
                    <a:lnTo>
                      <a:pt x="62" y="387"/>
                    </a:lnTo>
                    <a:lnTo>
                      <a:pt x="53" y="471"/>
                    </a:lnTo>
                    <a:lnTo>
                      <a:pt x="62" y="550"/>
                    </a:lnTo>
                    <a:lnTo>
                      <a:pt x="79" y="629"/>
                    </a:lnTo>
                    <a:lnTo>
                      <a:pt x="114" y="70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33CCFF"/>
                  </a:gs>
                </a:gsLst>
                <a:lin ang="5400000" scaled="1"/>
              </a:gradFill>
              <a:ln w="14351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8" name="Freeform 23"/>
              <p:cNvSpPr>
                <a:spLocks/>
              </p:cNvSpPr>
              <p:nvPr/>
            </p:nvSpPr>
            <p:spPr bwMode="auto">
              <a:xfrm>
                <a:off x="1521" y="2742"/>
                <a:ext cx="857" cy="453"/>
              </a:xfrm>
              <a:custGeom>
                <a:avLst/>
                <a:gdLst/>
                <a:ahLst/>
                <a:cxnLst>
                  <a:cxn ang="0">
                    <a:pos x="778" y="228"/>
                  </a:cxn>
                  <a:cxn ang="0">
                    <a:pos x="857" y="277"/>
                  </a:cxn>
                  <a:cxn ang="0">
                    <a:pos x="752" y="0"/>
                  </a:cxn>
                  <a:cxn ang="0">
                    <a:pos x="471" y="44"/>
                  </a:cxn>
                  <a:cxn ang="0">
                    <a:pos x="594" y="114"/>
                  </a:cxn>
                  <a:cxn ang="0">
                    <a:pos x="550" y="167"/>
                  </a:cxn>
                  <a:cxn ang="0">
                    <a:pos x="497" y="207"/>
                  </a:cxn>
                  <a:cxn ang="0">
                    <a:pos x="431" y="233"/>
                  </a:cxn>
                  <a:cxn ang="0">
                    <a:pos x="365" y="242"/>
                  </a:cxn>
                  <a:cxn ang="0">
                    <a:pos x="299" y="237"/>
                  </a:cxn>
                  <a:cxn ang="0">
                    <a:pos x="233" y="215"/>
                  </a:cxn>
                  <a:cxn ang="0">
                    <a:pos x="176" y="176"/>
                  </a:cxn>
                  <a:cxn ang="0">
                    <a:pos x="123" y="316"/>
                  </a:cxn>
                  <a:cxn ang="0">
                    <a:pos x="0" y="303"/>
                  </a:cxn>
                  <a:cxn ang="0">
                    <a:pos x="66" y="360"/>
                  </a:cxn>
                  <a:cxn ang="0">
                    <a:pos x="145" y="409"/>
                  </a:cxn>
                  <a:cxn ang="0">
                    <a:pos x="229" y="440"/>
                  </a:cxn>
                  <a:cxn ang="0">
                    <a:pos x="317" y="453"/>
                  </a:cxn>
                  <a:cxn ang="0">
                    <a:pos x="409" y="453"/>
                  </a:cxn>
                  <a:cxn ang="0">
                    <a:pos x="497" y="435"/>
                  </a:cxn>
                  <a:cxn ang="0">
                    <a:pos x="580" y="404"/>
                  </a:cxn>
                  <a:cxn ang="0">
                    <a:pos x="655" y="356"/>
                  </a:cxn>
                  <a:cxn ang="0">
                    <a:pos x="721" y="299"/>
                  </a:cxn>
                  <a:cxn ang="0">
                    <a:pos x="778" y="228"/>
                  </a:cxn>
                </a:cxnLst>
                <a:rect l="0" t="0" r="r" b="b"/>
                <a:pathLst>
                  <a:path w="857" h="453">
                    <a:moveTo>
                      <a:pt x="778" y="228"/>
                    </a:moveTo>
                    <a:lnTo>
                      <a:pt x="857" y="277"/>
                    </a:lnTo>
                    <a:lnTo>
                      <a:pt x="752" y="0"/>
                    </a:lnTo>
                    <a:lnTo>
                      <a:pt x="471" y="44"/>
                    </a:lnTo>
                    <a:lnTo>
                      <a:pt x="594" y="114"/>
                    </a:lnTo>
                    <a:lnTo>
                      <a:pt x="550" y="167"/>
                    </a:lnTo>
                    <a:lnTo>
                      <a:pt x="497" y="207"/>
                    </a:lnTo>
                    <a:lnTo>
                      <a:pt x="431" y="233"/>
                    </a:lnTo>
                    <a:lnTo>
                      <a:pt x="365" y="242"/>
                    </a:lnTo>
                    <a:lnTo>
                      <a:pt x="299" y="237"/>
                    </a:lnTo>
                    <a:lnTo>
                      <a:pt x="233" y="215"/>
                    </a:lnTo>
                    <a:lnTo>
                      <a:pt x="176" y="176"/>
                    </a:lnTo>
                    <a:lnTo>
                      <a:pt x="123" y="316"/>
                    </a:lnTo>
                    <a:lnTo>
                      <a:pt x="0" y="303"/>
                    </a:lnTo>
                    <a:lnTo>
                      <a:pt x="66" y="360"/>
                    </a:lnTo>
                    <a:lnTo>
                      <a:pt x="145" y="409"/>
                    </a:lnTo>
                    <a:lnTo>
                      <a:pt x="229" y="440"/>
                    </a:lnTo>
                    <a:lnTo>
                      <a:pt x="317" y="453"/>
                    </a:lnTo>
                    <a:lnTo>
                      <a:pt x="409" y="453"/>
                    </a:lnTo>
                    <a:lnTo>
                      <a:pt x="497" y="435"/>
                    </a:lnTo>
                    <a:lnTo>
                      <a:pt x="580" y="404"/>
                    </a:lnTo>
                    <a:lnTo>
                      <a:pt x="655" y="356"/>
                    </a:lnTo>
                    <a:lnTo>
                      <a:pt x="721" y="299"/>
                    </a:lnTo>
                    <a:lnTo>
                      <a:pt x="778" y="22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/>
                  </a:gs>
                  <a:gs pos="100000">
                    <a:schemeClr val="hlink"/>
                  </a:gs>
                </a:gsLst>
                <a:lin ang="5400000" scaled="1"/>
              </a:gradFill>
              <a:ln w="14351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9" name="Freeform 24"/>
              <p:cNvSpPr>
                <a:spLocks/>
              </p:cNvSpPr>
              <p:nvPr/>
            </p:nvSpPr>
            <p:spPr bwMode="auto">
              <a:xfrm>
                <a:off x="1688" y="2157"/>
                <a:ext cx="682" cy="743"/>
              </a:xfrm>
              <a:custGeom>
                <a:avLst/>
                <a:gdLst/>
                <a:ahLst/>
                <a:cxnLst>
                  <a:cxn ang="0">
                    <a:pos x="194" y="84"/>
                  </a:cxn>
                  <a:cxn ang="0">
                    <a:pos x="194" y="0"/>
                  </a:cxn>
                  <a:cxn ang="0">
                    <a:pos x="0" y="233"/>
                  </a:cxn>
                  <a:cxn ang="0">
                    <a:pos x="194" y="457"/>
                  </a:cxn>
                  <a:cxn ang="0">
                    <a:pos x="194" y="299"/>
                  </a:cxn>
                  <a:cxn ang="0">
                    <a:pos x="255" y="303"/>
                  </a:cxn>
                  <a:cxn ang="0">
                    <a:pos x="312" y="325"/>
                  </a:cxn>
                  <a:cxn ang="0">
                    <a:pos x="361" y="356"/>
                  </a:cxn>
                  <a:cxn ang="0">
                    <a:pos x="405" y="396"/>
                  </a:cxn>
                  <a:cxn ang="0">
                    <a:pos x="435" y="449"/>
                  </a:cxn>
                  <a:cxn ang="0">
                    <a:pos x="457" y="506"/>
                  </a:cxn>
                  <a:cxn ang="0">
                    <a:pos x="466" y="563"/>
                  </a:cxn>
                  <a:cxn ang="0">
                    <a:pos x="462" y="602"/>
                  </a:cxn>
                  <a:cxn ang="0">
                    <a:pos x="585" y="585"/>
                  </a:cxn>
                  <a:cxn ang="0">
                    <a:pos x="646" y="743"/>
                  </a:cxn>
                  <a:cxn ang="0">
                    <a:pos x="664" y="686"/>
                  </a:cxn>
                  <a:cxn ang="0">
                    <a:pos x="677" y="624"/>
                  </a:cxn>
                  <a:cxn ang="0">
                    <a:pos x="682" y="563"/>
                  </a:cxn>
                  <a:cxn ang="0">
                    <a:pos x="673" y="479"/>
                  </a:cxn>
                  <a:cxn ang="0">
                    <a:pos x="651" y="400"/>
                  </a:cxn>
                  <a:cxn ang="0">
                    <a:pos x="616" y="325"/>
                  </a:cxn>
                  <a:cxn ang="0">
                    <a:pos x="567" y="255"/>
                  </a:cxn>
                  <a:cxn ang="0">
                    <a:pos x="506" y="198"/>
                  </a:cxn>
                  <a:cxn ang="0">
                    <a:pos x="435" y="150"/>
                  </a:cxn>
                  <a:cxn ang="0">
                    <a:pos x="361" y="114"/>
                  </a:cxn>
                  <a:cxn ang="0">
                    <a:pos x="277" y="92"/>
                  </a:cxn>
                  <a:cxn ang="0">
                    <a:pos x="194" y="84"/>
                  </a:cxn>
                </a:cxnLst>
                <a:rect l="0" t="0" r="r" b="b"/>
                <a:pathLst>
                  <a:path w="682" h="743">
                    <a:moveTo>
                      <a:pt x="194" y="84"/>
                    </a:moveTo>
                    <a:lnTo>
                      <a:pt x="194" y="0"/>
                    </a:lnTo>
                    <a:lnTo>
                      <a:pt x="0" y="233"/>
                    </a:lnTo>
                    <a:lnTo>
                      <a:pt x="194" y="457"/>
                    </a:lnTo>
                    <a:lnTo>
                      <a:pt x="194" y="299"/>
                    </a:lnTo>
                    <a:lnTo>
                      <a:pt x="255" y="303"/>
                    </a:lnTo>
                    <a:lnTo>
                      <a:pt x="312" y="325"/>
                    </a:lnTo>
                    <a:lnTo>
                      <a:pt x="361" y="356"/>
                    </a:lnTo>
                    <a:lnTo>
                      <a:pt x="405" y="396"/>
                    </a:lnTo>
                    <a:lnTo>
                      <a:pt x="435" y="449"/>
                    </a:lnTo>
                    <a:lnTo>
                      <a:pt x="457" y="506"/>
                    </a:lnTo>
                    <a:lnTo>
                      <a:pt x="466" y="563"/>
                    </a:lnTo>
                    <a:lnTo>
                      <a:pt x="462" y="602"/>
                    </a:lnTo>
                    <a:lnTo>
                      <a:pt x="585" y="585"/>
                    </a:lnTo>
                    <a:lnTo>
                      <a:pt x="646" y="743"/>
                    </a:lnTo>
                    <a:lnTo>
                      <a:pt x="664" y="686"/>
                    </a:lnTo>
                    <a:lnTo>
                      <a:pt x="677" y="624"/>
                    </a:lnTo>
                    <a:lnTo>
                      <a:pt x="682" y="563"/>
                    </a:lnTo>
                    <a:lnTo>
                      <a:pt x="673" y="479"/>
                    </a:lnTo>
                    <a:lnTo>
                      <a:pt x="651" y="400"/>
                    </a:lnTo>
                    <a:lnTo>
                      <a:pt x="616" y="325"/>
                    </a:lnTo>
                    <a:lnTo>
                      <a:pt x="567" y="255"/>
                    </a:lnTo>
                    <a:lnTo>
                      <a:pt x="506" y="198"/>
                    </a:lnTo>
                    <a:lnTo>
                      <a:pt x="435" y="150"/>
                    </a:lnTo>
                    <a:lnTo>
                      <a:pt x="361" y="114"/>
                    </a:lnTo>
                    <a:lnTo>
                      <a:pt x="277" y="92"/>
                    </a:lnTo>
                    <a:lnTo>
                      <a:pt x="194" y="8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FF80"/>
                  </a:gs>
                  <a:gs pos="100000">
                    <a:srgbClr val="0000CC"/>
                  </a:gs>
                </a:gsLst>
                <a:lin ang="5400000" scaled="1"/>
              </a:gradFill>
              <a:ln w="14351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71" name="Text Box 34"/>
          <p:cNvSpPr txBox="1">
            <a:spLocks noChangeArrowheads="1"/>
          </p:cNvSpPr>
          <p:nvPr/>
        </p:nvSpPr>
        <p:spPr bwMode="auto">
          <a:xfrm>
            <a:off x="1538583" y="5432398"/>
            <a:ext cx="897477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部品化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72" name="AutoShape 36"/>
          <p:cNvSpPr>
            <a:spLocks noChangeArrowheads="1"/>
          </p:cNvSpPr>
          <p:nvPr/>
        </p:nvSpPr>
        <p:spPr bwMode="auto">
          <a:xfrm rot="480000" flipV="1">
            <a:off x="1862308" y="3592243"/>
            <a:ext cx="759399" cy="516199"/>
          </a:xfrm>
          <a:prstGeom prst="rightArrow">
            <a:avLst>
              <a:gd name="adj1" fmla="val 59778"/>
              <a:gd name="adj2" fmla="val 50934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Text Box 38"/>
          <p:cNvSpPr txBox="1">
            <a:spLocks noChangeArrowheads="1"/>
          </p:cNvSpPr>
          <p:nvPr/>
        </p:nvSpPr>
        <p:spPr bwMode="auto">
          <a:xfrm>
            <a:off x="5202129" y="3651198"/>
            <a:ext cx="1043214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変動点</a:t>
            </a:r>
          </a:p>
        </p:txBody>
      </p:sp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2850281" y="3392812"/>
            <a:ext cx="1173624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設計方針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75" name="Text Box 40"/>
          <p:cNvSpPr txBox="1">
            <a:spLocks noChangeArrowheads="1"/>
          </p:cNvSpPr>
          <p:nvPr/>
        </p:nvSpPr>
        <p:spPr bwMode="auto">
          <a:xfrm>
            <a:off x="1862308" y="3392812"/>
            <a:ext cx="849899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目論見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76" name="Text Box 41"/>
          <p:cNvSpPr txBox="1">
            <a:spLocks noChangeArrowheads="1"/>
          </p:cNvSpPr>
          <p:nvPr/>
        </p:nvSpPr>
        <p:spPr bwMode="auto">
          <a:xfrm>
            <a:off x="5998956" y="3851055"/>
            <a:ext cx="1093858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統合資産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77" name="Text Box 38"/>
          <p:cNvSpPr txBox="1">
            <a:spLocks noChangeArrowheads="1"/>
          </p:cNvSpPr>
          <p:nvPr/>
        </p:nvSpPr>
        <p:spPr bwMode="auto">
          <a:xfrm>
            <a:off x="4968044" y="4630266"/>
            <a:ext cx="13116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部品マスター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78" name="Text Box 34"/>
          <p:cNvSpPr txBox="1">
            <a:spLocks noChangeArrowheads="1"/>
          </p:cNvSpPr>
          <p:nvPr/>
        </p:nvSpPr>
        <p:spPr bwMode="auto">
          <a:xfrm>
            <a:off x="3333538" y="5072358"/>
            <a:ext cx="966514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洗練化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2313329" y="4664741"/>
            <a:ext cx="1242661" cy="34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合わせこみ</a:t>
            </a:r>
            <a:endParaRPr lang="ja-JP" altLang="en-US" sz="1600" dirty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80" name="メモ 79"/>
          <p:cNvSpPr/>
          <p:nvPr/>
        </p:nvSpPr>
        <p:spPr bwMode="auto">
          <a:xfrm>
            <a:off x="710143" y="5491956"/>
            <a:ext cx="759404" cy="856173"/>
          </a:xfrm>
          <a:prstGeom prst="foldedCorner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既存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60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ド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メモ 80"/>
          <p:cNvSpPr/>
          <p:nvPr/>
        </p:nvSpPr>
        <p:spPr bwMode="auto">
          <a:xfrm>
            <a:off x="641106" y="5577308"/>
            <a:ext cx="759404" cy="856173"/>
          </a:xfrm>
          <a:prstGeom prst="foldedCorner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ソース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コード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Text Box 41"/>
          <p:cNvSpPr txBox="1">
            <a:spLocks noChangeArrowheads="1"/>
          </p:cNvSpPr>
          <p:nvPr/>
        </p:nvSpPr>
        <p:spPr bwMode="auto">
          <a:xfrm>
            <a:off x="6877424" y="4100102"/>
            <a:ext cx="11045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資産活用</a:t>
            </a:r>
            <a:endParaRPr lang="en-US" altLang="ja-JP" sz="1600" dirty="0" smtClean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83" name="AutoShape 36"/>
          <p:cNvSpPr>
            <a:spLocks noChangeArrowheads="1"/>
          </p:cNvSpPr>
          <p:nvPr/>
        </p:nvSpPr>
        <p:spPr bwMode="auto">
          <a:xfrm rot="480000" flipV="1">
            <a:off x="5306376" y="3912625"/>
            <a:ext cx="759399" cy="516199"/>
          </a:xfrm>
          <a:prstGeom prst="rightArrow">
            <a:avLst>
              <a:gd name="adj1" fmla="val 59778"/>
              <a:gd name="adj2" fmla="val 50934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ホームベース 89"/>
          <p:cNvSpPr/>
          <p:nvPr/>
        </p:nvSpPr>
        <p:spPr>
          <a:xfrm>
            <a:off x="641106" y="2773869"/>
            <a:ext cx="1997456" cy="430758"/>
          </a:xfrm>
          <a:prstGeom prst="homePlat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リバースモデリング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ホームベース 90"/>
          <p:cNvSpPr/>
          <p:nvPr/>
        </p:nvSpPr>
        <p:spPr>
          <a:xfrm>
            <a:off x="4789070" y="2773869"/>
            <a:ext cx="1842522" cy="430758"/>
          </a:xfrm>
          <a:prstGeom prst="homePlat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資産</a:t>
            </a:r>
            <a:r>
              <a:rPr kumimoji="1"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化</a:t>
            </a:r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ホームベース 91"/>
          <p:cNvSpPr/>
          <p:nvPr/>
        </p:nvSpPr>
        <p:spPr>
          <a:xfrm>
            <a:off x="6676457" y="2773869"/>
            <a:ext cx="1918990" cy="430758"/>
          </a:xfrm>
          <a:prstGeom prst="homePlat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資産運用</a:t>
            </a:r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Text Box 48"/>
          <p:cNvSpPr txBox="1">
            <a:spLocks noChangeArrowheads="1"/>
          </p:cNvSpPr>
          <p:nvPr/>
        </p:nvSpPr>
        <p:spPr bwMode="auto">
          <a:xfrm>
            <a:off x="7520198" y="5340581"/>
            <a:ext cx="13362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000" dirty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インフラ</a:t>
            </a:r>
          </a:p>
        </p:txBody>
      </p:sp>
      <p:sp>
        <p:nvSpPr>
          <p:cNvPr id="94" name="Text Box 49"/>
          <p:cNvSpPr txBox="1">
            <a:spLocks noChangeArrowheads="1"/>
          </p:cNvSpPr>
          <p:nvPr/>
        </p:nvSpPr>
        <p:spPr bwMode="auto">
          <a:xfrm>
            <a:off x="1871700" y="6027359"/>
            <a:ext cx="23225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ja-JP" altLang="en-US" sz="1600" dirty="0" smtClean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①教育</a:t>
            </a:r>
            <a:r>
              <a:rPr lang="ja-JP" altLang="en-US" sz="1600" dirty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 </a:t>
            </a:r>
            <a:r>
              <a:rPr lang="ja-JP" altLang="en-US" sz="1600" dirty="0" smtClean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 ②指標と計測</a:t>
            </a:r>
            <a:endParaRPr lang="en-US" altLang="ja-JP" sz="1600" dirty="0" smtClean="0">
              <a:solidFill>
                <a:srgbClr val="3333CC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95" name="ホームベース 94"/>
          <p:cNvSpPr/>
          <p:nvPr/>
        </p:nvSpPr>
        <p:spPr>
          <a:xfrm>
            <a:off x="2728573" y="2748156"/>
            <a:ext cx="1996445" cy="430758"/>
          </a:xfrm>
          <a:prstGeom prst="homePlat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洗練化</a:t>
            </a:r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6" name="直線コネクタ 95"/>
          <p:cNvCxnSpPr/>
          <p:nvPr/>
        </p:nvCxnSpPr>
        <p:spPr bwMode="auto">
          <a:xfrm flipH="1">
            <a:off x="2654787" y="2738512"/>
            <a:ext cx="16364" cy="359337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EA96F8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7" name="直線コネクタ 96"/>
          <p:cNvCxnSpPr/>
          <p:nvPr/>
        </p:nvCxnSpPr>
        <p:spPr bwMode="auto">
          <a:xfrm flipH="1">
            <a:off x="4725018" y="2761608"/>
            <a:ext cx="16365" cy="359337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EA96F8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8" name="直線コネクタ 97"/>
          <p:cNvCxnSpPr/>
          <p:nvPr/>
        </p:nvCxnSpPr>
        <p:spPr bwMode="auto">
          <a:xfrm flipH="1">
            <a:off x="6615228" y="2754579"/>
            <a:ext cx="16365" cy="359337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EA96F8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9" name="正方形/長方形 98"/>
          <p:cNvSpPr/>
          <p:nvPr/>
        </p:nvSpPr>
        <p:spPr>
          <a:xfrm>
            <a:off x="3959933" y="6027359"/>
            <a:ext cx="33556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ja-JP" altLang="en-US" sz="1600" dirty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③プロセス</a:t>
            </a:r>
            <a:r>
              <a:rPr lang="ja-JP" altLang="en-US" sz="1600" dirty="0" smtClean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構築  ④</a:t>
            </a:r>
            <a:r>
              <a:rPr lang="ja-JP" altLang="en-US" sz="1600" dirty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ツール導入</a:t>
            </a:r>
          </a:p>
        </p:txBody>
      </p:sp>
      <p:sp>
        <p:nvSpPr>
          <p:cNvPr id="100" name="Text Box 41"/>
          <p:cNvSpPr txBox="1">
            <a:spLocks noChangeArrowheads="1"/>
          </p:cNvSpPr>
          <p:nvPr/>
        </p:nvSpPr>
        <p:spPr bwMode="auto">
          <a:xfrm>
            <a:off x="7047275" y="3437662"/>
            <a:ext cx="19796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ja-JP" altLang="en-US" sz="1600" dirty="0" smtClean="0">
                <a:solidFill>
                  <a:srgbClr val="FF33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charset="0"/>
              </a:rPr>
              <a:t>プロダクトライン開発</a:t>
            </a:r>
            <a:endParaRPr lang="en-US" altLang="ja-JP" sz="1600" dirty="0" smtClean="0">
              <a:solidFill>
                <a:srgbClr val="FF33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charset="0"/>
            </a:endParaRPr>
          </a:p>
        </p:txBody>
      </p:sp>
      <p:sp>
        <p:nvSpPr>
          <p:cNvPr id="101" name="フッター プレースホルダー 19"/>
          <p:cNvSpPr>
            <a:spLocks noGrp="1"/>
          </p:cNvSpPr>
          <p:nvPr>
            <p:ph type="ftr" sz="quarter" idx="11"/>
          </p:nvPr>
        </p:nvSpPr>
        <p:spPr>
          <a:xfrm>
            <a:off x="2627313" y="6529388"/>
            <a:ext cx="3600450" cy="304800"/>
          </a:xfrm>
        </p:spPr>
        <p:txBody>
          <a:bodyPr/>
          <a:lstStyle/>
          <a:p>
            <a:r>
              <a:rPr kumimoji="1" lang="en-US" altLang="ja-JP" smtClean="0"/>
              <a:t>Copyright BACKSLASH DESIGN Co., Ltd.</a:t>
            </a:r>
            <a:endParaRPr kumimoji="1" lang="ja-JP" dirty="0"/>
          </a:p>
        </p:txBody>
      </p:sp>
    </p:spTree>
    <p:extLst>
      <p:ext uri="{BB962C8B-B14F-4D97-AF65-F5344CB8AC3E}">
        <p14:creationId xmlns:p14="http://schemas.microsoft.com/office/powerpoint/2010/main" val="34416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Rectangle 71"/>
          <p:cNvSpPr>
            <a:spLocks noChangeArrowheads="1"/>
          </p:cNvSpPr>
          <p:nvPr/>
        </p:nvSpPr>
        <p:spPr bwMode="auto">
          <a:xfrm>
            <a:off x="182188" y="2117944"/>
            <a:ext cx="1691582" cy="965914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6" name="Rectangle 71"/>
          <p:cNvSpPr>
            <a:spLocks noChangeArrowheads="1"/>
          </p:cNvSpPr>
          <p:nvPr/>
        </p:nvSpPr>
        <p:spPr bwMode="auto">
          <a:xfrm>
            <a:off x="5443827" y="1785463"/>
            <a:ext cx="1253233" cy="83964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2168" y="227013"/>
            <a:ext cx="7642782" cy="609600"/>
          </a:xfrm>
        </p:spPr>
        <p:txBody>
          <a:bodyPr/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アーキテクチャ構築の主な成果物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 bwMode="auto">
          <a:xfrm>
            <a:off x="4148072" y="1258870"/>
            <a:ext cx="0" cy="51680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直線コネクタ 8"/>
          <p:cNvCxnSpPr/>
          <p:nvPr/>
        </p:nvCxnSpPr>
        <p:spPr bwMode="auto">
          <a:xfrm>
            <a:off x="4148072" y="2765936"/>
            <a:ext cx="49157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直線コネクタ 9"/>
          <p:cNvCxnSpPr/>
          <p:nvPr/>
        </p:nvCxnSpPr>
        <p:spPr bwMode="auto">
          <a:xfrm>
            <a:off x="4181941" y="4628569"/>
            <a:ext cx="488187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1" name="円/楕円 10"/>
          <p:cNvSpPr/>
          <p:nvPr/>
        </p:nvSpPr>
        <p:spPr bwMode="auto">
          <a:xfrm>
            <a:off x="2979652" y="1275803"/>
            <a:ext cx="745067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分析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円/楕円 11"/>
          <p:cNvSpPr/>
          <p:nvPr/>
        </p:nvSpPr>
        <p:spPr bwMode="auto">
          <a:xfrm>
            <a:off x="4317362" y="1275806"/>
            <a:ext cx="1202310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構造</a:t>
            </a:r>
            <a:r>
              <a:rPr kumimoji="0" lang="ja-JP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設計</a:t>
            </a:r>
          </a:p>
        </p:txBody>
      </p:sp>
      <p:grpSp>
        <p:nvGrpSpPr>
          <p:cNvPr id="30" name="グループ化 29"/>
          <p:cNvGrpSpPr/>
          <p:nvPr/>
        </p:nvGrpSpPr>
        <p:grpSpPr>
          <a:xfrm>
            <a:off x="2193833" y="2131021"/>
            <a:ext cx="1579563" cy="1031346"/>
            <a:chOff x="2346261" y="3835455"/>
            <a:chExt cx="1800225" cy="1152525"/>
          </a:xfrm>
        </p:grpSpPr>
        <p:sp>
          <p:nvSpPr>
            <p:cNvPr id="16" name="Rectangle 71"/>
            <p:cNvSpPr>
              <a:spLocks noChangeArrowheads="1"/>
            </p:cNvSpPr>
            <p:nvPr/>
          </p:nvSpPr>
          <p:spPr bwMode="auto">
            <a:xfrm>
              <a:off x="2346261" y="3835455"/>
              <a:ext cx="1800225" cy="1152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7" name="Group 160"/>
            <p:cNvGrpSpPr>
              <a:grpSpLocks/>
            </p:cNvGrpSpPr>
            <p:nvPr/>
          </p:nvGrpSpPr>
          <p:grpSpPr bwMode="auto">
            <a:xfrm>
              <a:off x="2417698" y="3908480"/>
              <a:ext cx="1547813" cy="904875"/>
              <a:chOff x="1837" y="2251"/>
              <a:chExt cx="975" cy="570"/>
            </a:xfrm>
          </p:grpSpPr>
          <p:sp>
            <p:nvSpPr>
              <p:cNvPr id="18" name="Oval 53"/>
              <p:cNvSpPr>
                <a:spLocks noChangeArrowheads="1"/>
              </p:cNvSpPr>
              <p:nvPr/>
            </p:nvSpPr>
            <p:spPr bwMode="auto">
              <a:xfrm>
                <a:off x="2557" y="2639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" name="Oval 56"/>
              <p:cNvSpPr>
                <a:spLocks noChangeArrowheads="1"/>
              </p:cNvSpPr>
              <p:nvPr/>
            </p:nvSpPr>
            <p:spPr bwMode="auto">
              <a:xfrm>
                <a:off x="2013" y="2307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Line 57"/>
              <p:cNvSpPr>
                <a:spLocks noChangeShapeType="1"/>
              </p:cNvSpPr>
              <p:nvPr/>
            </p:nvSpPr>
            <p:spPr bwMode="auto">
              <a:xfrm>
                <a:off x="2113" y="2677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" name="Oval 58"/>
              <p:cNvSpPr>
                <a:spLocks noChangeArrowheads="1"/>
              </p:cNvSpPr>
              <p:nvPr/>
            </p:nvSpPr>
            <p:spPr bwMode="auto">
              <a:xfrm>
                <a:off x="2395" y="2406"/>
                <a:ext cx="201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" name="Line 59"/>
              <p:cNvSpPr>
                <a:spLocks noChangeShapeType="1"/>
              </p:cNvSpPr>
              <p:nvPr/>
            </p:nvSpPr>
            <p:spPr bwMode="auto">
              <a:xfrm>
                <a:off x="2113" y="2769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" name="Arc 62"/>
              <p:cNvSpPr>
                <a:spLocks/>
              </p:cNvSpPr>
              <p:nvPr/>
            </p:nvSpPr>
            <p:spPr bwMode="auto">
              <a:xfrm rot="16945449" flipV="1">
                <a:off x="2645" y="2359"/>
                <a:ext cx="160" cy="175"/>
              </a:xfrm>
              <a:custGeom>
                <a:avLst/>
                <a:gdLst>
                  <a:gd name="T0" fmla="*/ 0 w 21600"/>
                  <a:gd name="T1" fmla="*/ 0 h 23472"/>
                  <a:gd name="T2" fmla="*/ 0 w 21600"/>
                  <a:gd name="T3" fmla="*/ 0 h 23472"/>
                  <a:gd name="T4" fmla="*/ 0 w 21600"/>
                  <a:gd name="T5" fmla="*/ 0 h 2347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472"/>
                  <a:gd name="T11" fmla="*/ 21600 w 21600"/>
                  <a:gd name="T12" fmla="*/ 23472 h 234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472" fill="none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</a:path>
                  <a:path w="21600" h="23472" stroke="0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  <a:lnTo>
                      <a:pt x="21600" y="19595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" name="Text Box 67"/>
              <p:cNvSpPr txBox="1">
                <a:spLocks noChangeArrowheads="1"/>
              </p:cNvSpPr>
              <p:nvPr/>
            </p:nvSpPr>
            <p:spPr bwMode="auto">
              <a:xfrm>
                <a:off x="2289" y="2274"/>
                <a:ext cx="225" cy="142"/>
              </a:xfrm>
              <a:prstGeom prst="rect">
                <a:avLst/>
              </a:prstGeom>
              <a:noFill/>
              <a:ln w="63500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l"/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" name="Arc 68"/>
              <p:cNvSpPr>
                <a:spLocks/>
              </p:cNvSpPr>
              <p:nvPr/>
            </p:nvSpPr>
            <p:spPr bwMode="auto">
              <a:xfrm rot="17132234" flipV="1">
                <a:off x="1869" y="2219"/>
                <a:ext cx="124" cy="188"/>
              </a:xfrm>
              <a:custGeom>
                <a:avLst/>
                <a:gdLst>
                  <a:gd name="T0" fmla="*/ 0 w 21600"/>
                  <a:gd name="T1" fmla="*/ 0 h 21879"/>
                  <a:gd name="T2" fmla="*/ 0 w 21600"/>
                  <a:gd name="T3" fmla="*/ 0 h 21879"/>
                  <a:gd name="T4" fmla="*/ 0 w 21600"/>
                  <a:gd name="T5" fmla="*/ 0 h 2187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9"/>
                  <a:gd name="T11" fmla="*/ 21600 w 21600"/>
                  <a:gd name="T12" fmla="*/ 21879 h 218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9" fill="none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</a:path>
                  <a:path w="21600" h="21879" stroke="0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  <a:lnTo>
                      <a:pt x="21600" y="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Arc 69"/>
              <p:cNvSpPr>
                <a:spLocks/>
              </p:cNvSpPr>
              <p:nvPr/>
            </p:nvSpPr>
            <p:spPr bwMode="auto">
              <a:xfrm rot="-236921">
                <a:off x="2213" y="2354"/>
                <a:ext cx="250" cy="71"/>
              </a:xfrm>
              <a:custGeom>
                <a:avLst/>
                <a:gdLst>
                  <a:gd name="T0" fmla="*/ 0 w 27137"/>
                  <a:gd name="T1" fmla="*/ 0 h 22591"/>
                  <a:gd name="T2" fmla="*/ 0 w 27137"/>
                  <a:gd name="T3" fmla="*/ 0 h 22591"/>
                  <a:gd name="T4" fmla="*/ 0 w 27137"/>
                  <a:gd name="T5" fmla="*/ 0 h 22591"/>
                  <a:gd name="T6" fmla="*/ 0 60000 65536"/>
                  <a:gd name="T7" fmla="*/ 0 60000 65536"/>
                  <a:gd name="T8" fmla="*/ 0 60000 65536"/>
                  <a:gd name="T9" fmla="*/ 0 w 27137"/>
                  <a:gd name="T10" fmla="*/ 0 h 22591"/>
                  <a:gd name="T11" fmla="*/ 27137 w 27137"/>
                  <a:gd name="T12" fmla="*/ 22591 h 22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137" h="22591" fill="none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</a:path>
                  <a:path w="27137" h="22591" stroke="0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  <a:lnTo>
                      <a:pt x="5537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7" name="Arc 70"/>
              <p:cNvSpPr>
                <a:spLocks/>
              </p:cNvSpPr>
              <p:nvPr/>
            </p:nvSpPr>
            <p:spPr bwMode="auto">
              <a:xfrm rot="599323" flipV="1">
                <a:off x="2141" y="2498"/>
                <a:ext cx="150" cy="181"/>
              </a:xfrm>
              <a:custGeom>
                <a:avLst/>
                <a:gdLst>
                  <a:gd name="T0" fmla="*/ 0 w 21588"/>
                  <a:gd name="T1" fmla="*/ 0 h 16263"/>
                  <a:gd name="T2" fmla="*/ 0 w 21588"/>
                  <a:gd name="T3" fmla="*/ 0 h 16263"/>
                  <a:gd name="T4" fmla="*/ 0 w 21588"/>
                  <a:gd name="T5" fmla="*/ 0 h 16263"/>
                  <a:gd name="T6" fmla="*/ 0 60000 65536"/>
                  <a:gd name="T7" fmla="*/ 0 60000 65536"/>
                  <a:gd name="T8" fmla="*/ 0 60000 65536"/>
                  <a:gd name="T9" fmla="*/ 0 w 21588"/>
                  <a:gd name="T10" fmla="*/ 0 h 16263"/>
                  <a:gd name="T11" fmla="*/ 21588 w 21588"/>
                  <a:gd name="T12" fmla="*/ 16263 h 1626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8" h="16263" fill="none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</a:path>
                  <a:path w="21588" h="16263" stroke="0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  <a:lnTo>
                      <a:pt x="21588" y="1626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rot="10800000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28" name="AutoShape 140"/>
              <p:cNvCxnSpPr>
                <a:cxnSpLocks noChangeShapeType="1"/>
                <a:stCxn id="21" idx="4"/>
                <a:endCxn id="18" idx="2"/>
              </p:cNvCxnSpPr>
              <p:nvPr/>
            </p:nvCxnSpPr>
            <p:spPr bwMode="auto">
              <a:xfrm rot="16200000" flipH="1">
                <a:off x="2456" y="2628"/>
                <a:ext cx="142" cy="61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med" len="med"/>
              </a:ln>
            </p:spPr>
          </p:cxnSp>
          <p:sp>
            <p:nvSpPr>
              <p:cNvPr id="29" name="Freeform 142"/>
              <p:cNvSpPr>
                <a:spLocks/>
              </p:cNvSpPr>
              <p:nvPr/>
            </p:nvSpPr>
            <p:spPr bwMode="auto">
              <a:xfrm>
                <a:off x="2275" y="2484"/>
                <a:ext cx="120" cy="193"/>
              </a:xfrm>
              <a:custGeom>
                <a:avLst/>
                <a:gdLst>
                  <a:gd name="T0" fmla="*/ 0 w 144"/>
                  <a:gd name="T1" fmla="*/ 193 h 240"/>
                  <a:gd name="T2" fmla="*/ 40 w 144"/>
                  <a:gd name="T3" fmla="*/ 77 h 240"/>
                  <a:gd name="T4" fmla="*/ 120 w 144"/>
                  <a:gd name="T5" fmla="*/ 0 h 240"/>
                  <a:gd name="T6" fmla="*/ 0 60000 65536"/>
                  <a:gd name="T7" fmla="*/ 0 60000 65536"/>
                  <a:gd name="T8" fmla="*/ 0 60000 65536"/>
                  <a:gd name="T9" fmla="*/ 0 w 144"/>
                  <a:gd name="T10" fmla="*/ 0 h 240"/>
                  <a:gd name="T11" fmla="*/ 144 w 144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" h="240">
                    <a:moveTo>
                      <a:pt x="0" y="240"/>
                    </a:moveTo>
                    <a:cubicBezTo>
                      <a:pt x="12" y="188"/>
                      <a:pt x="24" y="136"/>
                      <a:pt x="48" y="96"/>
                    </a:cubicBezTo>
                    <a:cubicBezTo>
                      <a:pt x="72" y="56"/>
                      <a:pt x="128" y="8"/>
                      <a:pt x="14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med" len="med"/>
              </a:ln>
            </p:spPr>
            <p:txBody>
              <a:bodyPr wrap="none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31" name="円/楕円 30"/>
          <p:cNvSpPr/>
          <p:nvPr/>
        </p:nvSpPr>
        <p:spPr bwMode="auto">
          <a:xfrm>
            <a:off x="4317362" y="2935253"/>
            <a:ext cx="1202310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詳細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設計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円/楕円 31"/>
          <p:cNvSpPr/>
          <p:nvPr/>
        </p:nvSpPr>
        <p:spPr bwMode="auto">
          <a:xfrm>
            <a:off x="4331623" y="4756711"/>
            <a:ext cx="745067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実装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3" name="グループ化 42"/>
          <p:cNvGrpSpPr/>
          <p:nvPr/>
        </p:nvGrpSpPr>
        <p:grpSpPr>
          <a:xfrm>
            <a:off x="7973744" y="2073141"/>
            <a:ext cx="935037" cy="1152525"/>
            <a:chOff x="4415289" y="5267382"/>
            <a:chExt cx="1150937" cy="1152525"/>
          </a:xfrm>
        </p:grpSpPr>
        <p:sp>
          <p:nvSpPr>
            <p:cNvPr id="33" name="Rectangle 71"/>
            <p:cNvSpPr>
              <a:spLocks noChangeArrowheads="1"/>
            </p:cNvSpPr>
            <p:nvPr/>
          </p:nvSpPr>
          <p:spPr bwMode="auto">
            <a:xfrm>
              <a:off x="4415289" y="5267382"/>
              <a:ext cx="1150937" cy="1152525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4" name="Group 149"/>
            <p:cNvGrpSpPr>
              <a:grpSpLocks/>
            </p:cNvGrpSpPr>
            <p:nvPr/>
          </p:nvGrpSpPr>
          <p:grpSpPr bwMode="auto">
            <a:xfrm>
              <a:off x="4631190" y="5338820"/>
              <a:ext cx="719137" cy="1008062"/>
              <a:chOff x="3493" y="1505"/>
              <a:chExt cx="1134" cy="2560"/>
            </a:xfrm>
          </p:grpSpPr>
          <p:sp>
            <p:nvSpPr>
              <p:cNvPr id="35" name="Rectangle 13"/>
              <p:cNvSpPr>
                <a:spLocks noChangeArrowheads="1"/>
              </p:cNvSpPr>
              <p:nvPr/>
            </p:nvSpPr>
            <p:spPr bwMode="auto">
              <a:xfrm>
                <a:off x="3493" y="3385"/>
                <a:ext cx="1134" cy="68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kumimoji="1" lang="en-US" altLang="ja-JP" sz="10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/>
                <a:r>
                  <a:rPr kumimoji="1" lang="en-US" altLang="ja-JP" sz="1000" dirty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&lt;&lt;task&gt;&gt;</a:t>
                </a:r>
                <a:endParaRPr kumimoji="1" lang="ja-JP" altLang="en-US" sz="10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/>
                <a:endParaRPr kumimoji="1" lang="en-US" altLang="ja-JP" sz="10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6" name="Rectangle 4"/>
              <p:cNvSpPr>
                <a:spLocks noChangeArrowheads="1"/>
              </p:cNvSpPr>
              <p:nvPr/>
            </p:nvSpPr>
            <p:spPr bwMode="auto">
              <a:xfrm>
                <a:off x="3493" y="1505"/>
                <a:ext cx="1089" cy="63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kumimoji="1" lang="en-US" altLang="ja-JP" sz="1000" dirty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&lt;&lt;task&gt;&gt;</a:t>
                </a:r>
              </a:p>
            </p:txBody>
          </p:sp>
          <p:sp>
            <p:nvSpPr>
              <p:cNvPr id="37" name="Rectangle 5"/>
              <p:cNvSpPr>
                <a:spLocks noChangeArrowheads="1"/>
              </p:cNvSpPr>
              <p:nvPr/>
            </p:nvSpPr>
            <p:spPr bwMode="auto">
              <a:xfrm>
                <a:off x="3946" y="2049"/>
                <a:ext cx="226" cy="227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kumimoji="1" lang="ja-JP" altLang="en-US" sz="1400" b="1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8" name="Oval 8"/>
              <p:cNvSpPr>
                <a:spLocks noChangeArrowheads="1"/>
              </p:cNvSpPr>
              <p:nvPr/>
            </p:nvSpPr>
            <p:spPr bwMode="auto">
              <a:xfrm>
                <a:off x="3947" y="2683"/>
                <a:ext cx="227" cy="227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kumimoji="1" lang="ja-JP" altLang="en-US" sz="1400" b="1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9" name="Rectangle 11"/>
              <p:cNvSpPr>
                <a:spLocks noChangeArrowheads="1"/>
              </p:cNvSpPr>
              <p:nvPr/>
            </p:nvSpPr>
            <p:spPr bwMode="auto">
              <a:xfrm>
                <a:off x="3948" y="3294"/>
                <a:ext cx="226" cy="227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kumimoji="1" lang="ja-JP" altLang="en-US" sz="1400" b="1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40" name="AutoShape 12"/>
              <p:cNvCxnSpPr>
                <a:cxnSpLocks noChangeShapeType="1"/>
                <a:stCxn id="38" idx="4"/>
                <a:endCxn id="39" idx="0"/>
              </p:cNvCxnSpPr>
              <p:nvPr/>
            </p:nvCxnSpPr>
            <p:spPr bwMode="auto">
              <a:xfrm>
                <a:off x="4061" y="2910"/>
                <a:ext cx="0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1" name="AutoShape 156"/>
              <p:cNvCxnSpPr>
                <a:cxnSpLocks noChangeShapeType="1"/>
                <a:stCxn id="42" idx="0"/>
                <a:endCxn id="37" idx="2"/>
              </p:cNvCxnSpPr>
              <p:nvPr/>
            </p:nvCxnSpPr>
            <p:spPr bwMode="auto">
              <a:xfrm flipH="1" flipV="1">
                <a:off x="4059" y="2276"/>
                <a:ext cx="1" cy="31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42" name="AutoShape 157"/>
              <p:cNvSpPr>
                <a:spLocks noChangeArrowheads="1"/>
              </p:cNvSpPr>
              <p:nvPr/>
            </p:nvSpPr>
            <p:spPr bwMode="auto">
              <a:xfrm>
                <a:off x="3878" y="2593"/>
                <a:ext cx="363" cy="363"/>
              </a:xfrm>
              <a:custGeom>
                <a:avLst/>
                <a:gdLst>
                  <a:gd name="T0" fmla="*/ 182 w 21600"/>
                  <a:gd name="T1" fmla="*/ 0 h 21600"/>
                  <a:gd name="T2" fmla="*/ 18 w 21600"/>
                  <a:gd name="T3" fmla="*/ 166 h 21600"/>
                  <a:gd name="T4" fmla="*/ 182 w 21600"/>
                  <a:gd name="T5" fmla="*/ 35 h 21600"/>
                  <a:gd name="T6" fmla="*/ 345 w 21600"/>
                  <a:gd name="T7" fmla="*/ 16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79 w 21600"/>
                  <a:gd name="T13" fmla="*/ 0 h 21600"/>
                  <a:gd name="T14" fmla="*/ 21421 w 21600"/>
                  <a:gd name="T15" fmla="*/ 1243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093" y="9966"/>
                    </a:moveTo>
                    <a:cubicBezTo>
                      <a:pt x="2523" y="5479"/>
                      <a:pt x="6292" y="2053"/>
                      <a:pt x="10800" y="2054"/>
                    </a:cubicBezTo>
                    <a:cubicBezTo>
                      <a:pt x="15307" y="2054"/>
                      <a:pt x="19076" y="5479"/>
                      <a:pt x="19506" y="9966"/>
                    </a:cubicBezTo>
                    <a:lnTo>
                      <a:pt x="21550" y="9770"/>
                    </a:lnTo>
                    <a:cubicBezTo>
                      <a:pt x="21020" y="4229"/>
                      <a:pt x="16365" y="-1"/>
                      <a:pt x="10799" y="0"/>
                    </a:cubicBezTo>
                    <a:cubicBezTo>
                      <a:pt x="5234" y="0"/>
                      <a:pt x="579" y="4229"/>
                      <a:pt x="49" y="977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61" name="グループ化 60"/>
          <p:cNvGrpSpPr/>
          <p:nvPr/>
        </p:nvGrpSpPr>
        <p:grpSpPr>
          <a:xfrm>
            <a:off x="5238652" y="3409386"/>
            <a:ext cx="1213213" cy="1047746"/>
            <a:chOff x="2903990" y="5267382"/>
            <a:chExt cx="1439862" cy="1152525"/>
          </a:xfrm>
        </p:grpSpPr>
        <p:sp>
          <p:nvSpPr>
            <p:cNvPr id="44" name="Rectangle 71"/>
            <p:cNvSpPr>
              <a:spLocks noChangeArrowheads="1"/>
            </p:cNvSpPr>
            <p:nvPr/>
          </p:nvSpPr>
          <p:spPr bwMode="auto">
            <a:xfrm>
              <a:off x="2903990" y="5267382"/>
              <a:ext cx="1439862" cy="1152525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5" name="Group 143"/>
            <p:cNvGrpSpPr>
              <a:grpSpLocks/>
            </p:cNvGrpSpPr>
            <p:nvPr/>
          </p:nvGrpSpPr>
          <p:grpSpPr bwMode="auto">
            <a:xfrm>
              <a:off x="2975427" y="5411845"/>
              <a:ext cx="1223963" cy="908050"/>
              <a:chOff x="2154" y="3158"/>
              <a:chExt cx="968" cy="572"/>
            </a:xfrm>
          </p:grpSpPr>
          <p:sp>
            <p:nvSpPr>
              <p:cNvPr id="46" name="Rectangle 73"/>
              <p:cNvSpPr>
                <a:spLocks noChangeArrowheads="1"/>
              </p:cNvSpPr>
              <p:nvPr/>
            </p:nvSpPr>
            <p:spPr bwMode="auto">
              <a:xfrm>
                <a:off x="2531" y="3158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7" name="Rectangle 74"/>
              <p:cNvSpPr>
                <a:spLocks noChangeArrowheads="1"/>
              </p:cNvSpPr>
              <p:nvPr/>
            </p:nvSpPr>
            <p:spPr bwMode="auto">
              <a:xfrm>
                <a:off x="2184" y="3372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8" name="Rectangle 75"/>
              <p:cNvSpPr>
                <a:spLocks noChangeArrowheads="1"/>
              </p:cNvSpPr>
              <p:nvPr/>
            </p:nvSpPr>
            <p:spPr bwMode="auto">
              <a:xfrm>
                <a:off x="2531" y="3372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9" name="Rectangle 76"/>
              <p:cNvSpPr>
                <a:spLocks noChangeArrowheads="1"/>
              </p:cNvSpPr>
              <p:nvPr/>
            </p:nvSpPr>
            <p:spPr bwMode="auto">
              <a:xfrm>
                <a:off x="2860" y="3372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0" name="Rectangle 77"/>
              <p:cNvSpPr>
                <a:spLocks noChangeArrowheads="1"/>
              </p:cNvSpPr>
              <p:nvPr/>
            </p:nvSpPr>
            <p:spPr bwMode="auto">
              <a:xfrm>
                <a:off x="2154" y="3616"/>
                <a:ext cx="197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1" name="Rectangle 79"/>
              <p:cNvSpPr>
                <a:spLocks noChangeArrowheads="1"/>
              </p:cNvSpPr>
              <p:nvPr/>
            </p:nvSpPr>
            <p:spPr bwMode="auto">
              <a:xfrm>
                <a:off x="2426" y="3616"/>
                <a:ext cx="198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2" name="Rectangle 80"/>
              <p:cNvSpPr>
                <a:spLocks noChangeArrowheads="1"/>
              </p:cNvSpPr>
              <p:nvPr/>
            </p:nvSpPr>
            <p:spPr bwMode="auto">
              <a:xfrm>
                <a:off x="2653" y="3616"/>
                <a:ext cx="197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3" name="Rectangle 81"/>
              <p:cNvSpPr>
                <a:spLocks noChangeArrowheads="1"/>
              </p:cNvSpPr>
              <p:nvPr/>
            </p:nvSpPr>
            <p:spPr bwMode="auto">
              <a:xfrm>
                <a:off x="2925" y="3616"/>
                <a:ext cx="197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54" name="AutoShape 86"/>
              <p:cNvCxnSpPr>
                <a:cxnSpLocks noChangeShapeType="1"/>
                <a:stCxn id="46" idx="2"/>
                <a:endCxn id="47" idx="0"/>
              </p:cNvCxnSpPr>
              <p:nvPr/>
            </p:nvCxnSpPr>
            <p:spPr bwMode="auto">
              <a:xfrm flipH="1">
                <a:off x="2283" y="3277"/>
                <a:ext cx="347" cy="8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5" name="AutoShape 87"/>
              <p:cNvCxnSpPr>
                <a:cxnSpLocks noChangeShapeType="1"/>
                <a:stCxn id="46" idx="2"/>
                <a:endCxn id="48" idx="0"/>
              </p:cNvCxnSpPr>
              <p:nvPr/>
            </p:nvCxnSpPr>
            <p:spPr bwMode="auto">
              <a:xfrm>
                <a:off x="2630" y="3277"/>
                <a:ext cx="0" cy="8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6" name="AutoShape 88"/>
              <p:cNvCxnSpPr>
                <a:cxnSpLocks noChangeShapeType="1"/>
                <a:stCxn id="46" idx="2"/>
                <a:endCxn id="49" idx="0"/>
              </p:cNvCxnSpPr>
              <p:nvPr/>
            </p:nvCxnSpPr>
            <p:spPr bwMode="auto">
              <a:xfrm>
                <a:off x="2630" y="3277"/>
                <a:ext cx="328" cy="8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7" name="AutoShape 89"/>
              <p:cNvCxnSpPr>
                <a:cxnSpLocks noChangeShapeType="1"/>
                <a:stCxn id="47" idx="2"/>
                <a:endCxn id="50" idx="0"/>
              </p:cNvCxnSpPr>
              <p:nvPr/>
            </p:nvCxnSpPr>
            <p:spPr bwMode="auto">
              <a:xfrm flipH="1">
                <a:off x="2253" y="3491"/>
                <a:ext cx="30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8" name="AutoShape 91"/>
              <p:cNvCxnSpPr>
                <a:cxnSpLocks noChangeShapeType="1"/>
                <a:stCxn id="48" idx="2"/>
                <a:endCxn id="51" idx="0"/>
              </p:cNvCxnSpPr>
              <p:nvPr/>
            </p:nvCxnSpPr>
            <p:spPr bwMode="auto">
              <a:xfrm flipH="1">
                <a:off x="2525" y="3491"/>
                <a:ext cx="105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9" name="AutoShape 92"/>
              <p:cNvCxnSpPr>
                <a:cxnSpLocks noChangeShapeType="1"/>
                <a:stCxn id="52" idx="0"/>
                <a:endCxn id="48" idx="2"/>
              </p:cNvCxnSpPr>
              <p:nvPr/>
            </p:nvCxnSpPr>
            <p:spPr bwMode="auto">
              <a:xfrm flipH="1" flipV="1">
                <a:off x="2630" y="3491"/>
                <a:ext cx="122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0" name="AutoShape 93"/>
              <p:cNvCxnSpPr>
                <a:cxnSpLocks noChangeShapeType="1"/>
                <a:stCxn id="49" idx="2"/>
                <a:endCxn id="53" idx="0"/>
              </p:cNvCxnSpPr>
              <p:nvPr/>
            </p:nvCxnSpPr>
            <p:spPr bwMode="auto">
              <a:xfrm>
                <a:off x="2959" y="3491"/>
                <a:ext cx="65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139" name="グループ化 138"/>
          <p:cNvGrpSpPr/>
          <p:nvPr/>
        </p:nvGrpSpPr>
        <p:grpSpPr>
          <a:xfrm>
            <a:off x="5509973" y="1851593"/>
            <a:ext cx="1083298" cy="722175"/>
            <a:chOff x="2173288" y="2476500"/>
            <a:chExt cx="5345112" cy="3276600"/>
          </a:xfrm>
        </p:grpSpPr>
        <p:grpSp>
          <p:nvGrpSpPr>
            <p:cNvPr id="62" name="グループ化 59"/>
            <p:cNvGrpSpPr>
              <a:grpSpLocks/>
            </p:cNvGrpSpPr>
            <p:nvPr/>
          </p:nvGrpSpPr>
          <p:grpSpPr bwMode="auto">
            <a:xfrm>
              <a:off x="2173288" y="2476500"/>
              <a:ext cx="5345112" cy="3276600"/>
              <a:chOff x="669925" y="3698875"/>
              <a:chExt cx="3948113" cy="2260600"/>
            </a:xfrm>
          </p:grpSpPr>
          <p:sp>
            <p:nvSpPr>
              <p:cNvPr id="63" name="正方形/長方形 48"/>
              <p:cNvSpPr>
                <a:spLocks noChangeArrowheads="1"/>
              </p:cNvSpPr>
              <p:nvPr/>
            </p:nvSpPr>
            <p:spPr bwMode="auto">
              <a:xfrm>
                <a:off x="1435907" y="3698875"/>
                <a:ext cx="2266518" cy="812957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4" name="正方形/長方形 55"/>
              <p:cNvSpPr>
                <a:spLocks noChangeArrowheads="1"/>
              </p:cNvSpPr>
              <p:nvPr/>
            </p:nvSpPr>
            <p:spPr bwMode="auto">
              <a:xfrm>
                <a:off x="3702245" y="3698875"/>
                <a:ext cx="915793" cy="2245266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ja-JP" sz="16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5" name="正方形/長方形 56"/>
              <p:cNvSpPr>
                <a:spLocks noChangeArrowheads="1"/>
              </p:cNvSpPr>
              <p:nvPr/>
            </p:nvSpPr>
            <p:spPr bwMode="auto">
              <a:xfrm>
                <a:off x="669925" y="3698875"/>
                <a:ext cx="780946" cy="226060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6" name="正方形/長方形 48"/>
              <p:cNvSpPr>
                <a:spLocks noChangeArrowheads="1"/>
              </p:cNvSpPr>
              <p:nvPr/>
            </p:nvSpPr>
            <p:spPr bwMode="auto">
              <a:xfrm>
                <a:off x="1450917" y="4511832"/>
                <a:ext cx="2251508" cy="685642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7" name="正方形/長方形 48"/>
              <p:cNvSpPr>
                <a:spLocks noChangeArrowheads="1"/>
              </p:cNvSpPr>
              <p:nvPr/>
            </p:nvSpPr>
            <p:spPr bwMode="auto">
              <a:xfrm>
                <a:off x="1435907" y="5207000"/>
                <a:ext cx="2266518" cy="752475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68" name="グループ化 45"/>
            <p:cNvGrpSpPr>
              <a:grpSpLocks/>
            </p:cNvGrpSpPr>
            <p:nvPr/>
          </p:nvGrpSpPr>
          <p:grpSpPr bwMode="auto">
            <a:xfrm>
              <a:off x="4482482" y="2529207"/>
              <a:ext cx="475597" cy="373689"/>
              <a:chOff x="2481943" y="1598006"/>
              <a:chExt cx="363147" cy="262145"/>
            </a:xfrm>
            <a:solidFill>
              <a:srgbClr val="CCECFF"/>
            </a:solidFill>
          </p:grpSpPr>
          <p:sp>
            <p:nvSpPr>
              <p:cNvPr id="69" name="Rectangle 13"/>
              <p:cNvSpPr>
                <a:spLocks noChangeArrowheads="1"/>
              </p:cNvSpPr>
              <p:nvPr/>
            </p:nvSpPr>
            <p:spPr bwMode="auto">
              <a:xfrm>
                <a:off x="2481943" y="1598006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0" name="正方形/長方形 44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71" name="グループ化 46"/>
            <p:cNvGrpSpPr>
              <a:grpSpLocks/>
            </p:cNvGrpSpPr>
            <p:nvPr/>
          </p:nvGrpSpPr>
          <p:grpSpPr bwMode="auto">
            <a:xfrm>
              <a:off x="4182342" y="3122623"/>
              <a:ext cx="430297" cy="389874"/>
              <a:chOff x="2481943" y="1546550"/>
              <a:chExt cx="363147" cy="313601"/>
            </a:xfrm>
            <a:solidFill>
              <a:srgbClr val="CCECFF"/>
            </a:solidFill>
          </p:grpSpPr>
          <p:sp>
            <p:nvSpPr>
              <p:cNvPr id="72" name="Rectangle 13"/>
              <p:cNvSpPr>
                <a:spLocks noChangeArrowheads="1"/>
              </p:cNvSpPr>
              <p:nvPr/>
            </p:nvSpPr>
            <p:spPr bwMode="auto">
              <a:xfrm>
                <a:off x="2481943" y="156949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3" name="正方形/長方形 48"/>
              <p:cNvSpPr>
                <a:spLocks noChangeArrowheads="1"/>
              </p:cNvSpPr>
              <p:nvPr/>
            </p:nvSpPr>
            <p:spPr bwMode="auto">
              <a:xfrm>
                <a:off x="2629362" y="1546550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4" name="正方形/長方形 49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75" name="グループ化 50"/>
            <p:cNvGrpSpPr>
              <a:grpSpLocks/>
            </p:cNvGrpSpPr>
            <p:nvPr/>
          </p:nvGrpSpPr>
          <p:grpSpPr bwMode="auto">
            <a:xfrm>
              <a:off x="3697172" y="3967374"/>
              <a:ext cx="417268" cy="484385"/>
              <a:chOff x="2481943" y="1546550"/>
              <a:chExt cx="363147" cy="313601"/>
            </a:xfrm>
            <a:solidFill>
              <a:srgbClr val="CCECFF"/>
            </a:solidFill>
          </p:grpSpPr>
          <p:sp>
            <p:nvSpPr>
              <p:cNvPr id="76" name="Rectangle 13"/>
              <p:cNvSpPr>
                <a:spLocks noChangeArrowheads="1"/>
              </p:cNvSpPr>
              <p:nvPr/>
            </p:nvSpPr>
            <p:spPr bwMode="auto">
              <a:xfrm>
                <a:off x="2481943" y="156949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7" name="正方形/長方形 52"/>
              <p:cNvSpPr>
                <a:spLocks noChangeArrowheads="1"/>
              </p:cNvSpPr>
              <p:nvPr/>
            </p:nvSpPr>
            <p:spPr bwMode="auto">
              <a:xfrm>
                <a:off x="2629362" y="1546550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8" name="正方形/長方形 53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79" name="グループ化 58"/>
            <p:cNvGrpSpPr>
              <a:grpSpLocks/>
            </p:cNvGrpSpPr>
            <p:nvPr/>
          </p:nvGrpSpPr>
          <p:grpSpPr bwMode="auto">
            <a:xfrm>
              <a:off x="5113687" y="4023642"/>
              <a:ext cx="419098" cy="484385"/>
              <a:chOff x="2481943" y="1546550"/>
              <a:chExt cx="363147" cy="313601"/>
            </a:xfrm>
            <a:solidFill>
              <a:srgbClr val="CCECFF"/>
            </a:solidFill>
          </p:grpSpPr>
          <p:sp>
            <p:nvSpPr>
              <p:cNvPr id="80" name="Rectangle 13"/>
              <p:cNvSpPr>
                <a:spLocks noChangeArrowheads="1"/>
              </p:cNvSpPr>
              <p:nvPr/>
            </p:nvSpPr>
            <p:spPr bwMode="auto">
              <a:xfrm>
                <a:off x="2481943" y="156949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1" name="正方形/長方形 60"/>
              <p:cNvSpPr>
                <a:spLocks noChangeArrowheads="1"/>
              </p:cNvSpPr>
              <p:nvPr/>
            </p:nvSpPr>
            <p:spPr bwMode="auto">
              <a:xfrm>
                <a:off x="2629362" y="1546550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2" name="正方形/長方形 61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3" name="グループ化 62"/>
            <p:cNvGrpSpPr>
              <a:grpSpLocks/>
            </p:cNvGrpSpPr>
            <p:nvPr/>
          </p:nvGrpSpPr>
          <p:grpSpPr bwMode="auto">
            <a:xfrm>
              <a:off x="5082764" y="3126415"/>
              <a:ext cx="444276" cy="365761"/>
              <a:chOff x="2481943" y="1546550"/>
              <a:chExt cx="363147" cy="313601"/>
            </a:xfrm>
            <a:solidFill>
              <a:srgbClr val="CCECFF"/>
            </a:solidFill>
          </p:grpSpPr>
          <p:sp>
            <p:nvSpPr>
              <p:cNvPr id="84" name="Rectangle 13"/>
              <p:cNvSpPr>
                <a:spLocks noChangeArrowheads="1"/>
              </p:cNvSpPr>
              <p:nvPr/>
            </p:nvSpPr>
            <p:spPr bwMode="auto">
              <a:xfrm>
                <a:off x="2481943" y="156949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5" name="正方形/長方形 64"/>
              <p:cNvSpPr>
                <a:spLocks noChangeArrowheads="1"/>
              </p:cNvSpPr>
              <p:nvPr/>
            </p:nvSpPr>
            <p:spPr bwMode="auto">
              <a:xfrm>
                <a:off x="2629362" y="1546550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6" name="正方形/長方形 65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7" name="グループ化 110"/>
            <p:cNvGrpSpPr>
              <a:grpSpLocks/>
            </p:cNvGrpSpPr>
            <p:nvPr/>
          </p:nvGrpSpPr>
          <p:grpSpPr bwMode="auto">
            <a:xfrm>
              <a:off x="2445065" y="3269306"/>
              <a:ext cx="417268" cy="423224"/>
              <a:chOff x="716348" y="1911741"/>
              <a:chExt cx="363147" cy="274565"/>
            </a:xfrm>
            <a:solidFill>
              <a:srgbClr val="CCECFF"/>
            </a:solidFill>
          </p:grpSpPr>
          <p:sp>
            <p:nvSpPr>
              <p:cNvPr id="88" name="Rectangle 13"/>
              <p:cNvSpPr>
                <a:spLocks noChangeArrowheads="1"/>
              </p:cNvSpPr>
              <p:nvPr/>
            </p:nvSpPr>
            <p:spPr bwMode="auto">
              <a:xfrm>
                <a:off x="716348" y="193468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9" name="正方形/長方形 68"/>
              <p:cNvSpPr>
                <a:spLocks noChangeArrowheads="1"/>
              </p:cNvSpPr>
              <p:nvPr/>
            </p:nvSpPr>
            <p:spPr bwMode="auto">
              <a:xfrm>
                <a:off x="863767" y="1911741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90" name="直線コネクタ 91"/>
            <p:cNvCxnSpPr>
              <a:cxnSpLocks noChangeShapeType="1"/>
            </p:cNvCxnSpPr>
            <p:nvPr/>
          </p:nvCxnSpPr>
          <p:spPr bwMode="auto">
            <a:xfrm flipH="1">
              <a:off x="2679700" y="2903538"/>
              <a:ext cx="2032000" cy="4127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直線コネクタ 95"/>
            <p:cNvCxnSpPr>
              <a:cxnSpLocks noChangeShapeType="1"/>
            </p:cNvCxnSpPr>
            <p:nvPr/>
          </p:nvCxnSpPr>
          <p:spPr bwMode="auto">
            <a:xfrm flipH="1">
              <a:off x="4424363" y="2903538"/>
              <a:ext cx="287337" cy="2571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直線コネクタ 97"/>
            <p:cNvCxnSpPr>
              <a:cxnSpLocks noChangeShapeType="1"/>
            </p:cNvCxnSpPr>
            <p:nvPr/>
          </p:nvCxnSpPr>
          <p:spPr bwMode="auto">
            <a:xfrm>
              <a:off x="4711700" y="2903538"/>
              <a:ext cx="550863" cy="2587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直線コネクタ 102"/>
            <p:cNvCxnSpPr>
              <a:cxnSpLocks noChangeShapeType="1"/>
            </p:cNvCxnSpPr>
            <p:nvPr/>
          </p:nvCxnSpPr>
          <p:spPr bwMode="auto">
            <a:xfrm flipH="1">
              <a:off x="3898900" y="3513138"/>
              <a:ext cx="492125" cy="4540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直線コネクタ 105"/>
            <p:cNvCxnSpPr>
              <a:cxnSpLocks noChangeShapeType="1"/>
            </p:cNvCxnSpPr>
            <p:nvPr/>
          </p:nvCxnSpPr>
          <p:spPr bwMode="auto">
            <a:xfrm>
              <a:off x="5297488" y="3492500"/>
              <a:ext cx="19050" cy="53181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直線コネクタ 107"/>
            <p:cNvCxnSpPr>
              <a:cxnSpLocks noChangeShapeType="1"/>
            </p:cNvCxnSpPr>
            <p:nvPr/>
          </p:nvCxnSpPr>
          <p:spPr bwMode="auto">
            <a:xfrm flipH="1">
              <a:off x="3554413" y="4451350"/>
              <a:ext cx="344487" cy="6937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直線コネクタ 109"/>
            <p:cNvCxnSpPr>
              <a:cxnSpLocks noChangeShapeType="1"/>
            </p:cNvCxnSpPr>
            <p:nvPr/>
          </p:nvCxnSpPr>
          <p:spPr bwMode="auto">
            <a:xfrm>
              <a:off x="3898900" y="4451350"/>
              <a:ext cx="296863" cy="6937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7" name="グループ化 111"/>
            <p:cNvGrpSpPr>
              <a:grpSpLocks/>
            </p:cNvGrpSpPr>
            <p:nvPr/>
          </p:nvGrpSpPr>
          <p:grpSpPr bwMode="auto">
            <a:xfrm>
              <a:off x="3344147" y="5144786"/>
              <a:ext cx="419098" cy="423224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98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9" name="正方形/長方形 113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0" name="グループ化 114"/>
            <p:cNvGrpSpPr>
              <a:grpSpLocks/>
            </p:cNvGrpSpPr>
            <p:nvPr/>
          </p:nvGrpSpPr>
          <p:grpSpPr bwMode="auto">
            <a:xfrm>
              <a:off x="3992010" y="5144786"/>
              <a:ext cx="419098" cy="423224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101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2" name="正方形/長方形 116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3" name="グループ化 117"/>
            <p:cNvGrpSpPr>
              <a:grpSpLocks/>
            </p:cNvGrpSpPr>
            <p:nvPr/>
          </p:nvGrpSpPr>
          <p:grpSpPr bwMode="auto">
            <a:xfrm>
              <a:off x="4718569" y="5159465"/>
              <a:ext cx="417268" cy="423224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104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5" name="正方形/長方形 119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6" name="グループ化 120"/>
            <p:cNvGrpSpPr>
              <a:grpSpLocks/>
            </p:cNvGrpSpPr>
            <p:nvPr/>
          </p:nvGrpSpPr>
          <p:grpSpPr bwMode="auto">
            <a:xfrm>
              <a:off x="5199891" y="5161910"/>
              <a:ext cx="419098" cy="423226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107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8" name="正方形/長方形 122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09" name="グループ化 123"/>
            <p:cNvGrpSpPr>
              <a:grpSpLocks/>
            </p:cNvGrpSpPr>
            <p:nvPr/>
          </p:nvGrpSpPr>
          <p:grpSpPr bwMode="auto">
            <a:xfrm>
              <a:off x="5670232" y="5161910"/>
              <a:ext cx="419099" cy="423226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110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" name="正方形/長方形 125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112" name="直線コネクタ 127"/>
            <p:cNvCxnSpPr>
              <a:cxnSpLocks noChangeShapeType="1"/>
            </p:cNvCxnSpPr>
            <p:nvPr/>
          </p:nvCxnSpPr>
          <p:spPr bwMode="auto">
            <a:xfrm flipH="1">
              <a:off x="4919663" y="4508500"/>
              <a:ext cx="396875" cy="6508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直線コネクタ 129"/>
            <p:cNvCxnSpPr>
              <a:cxnSpLocks noChangeShapeType="1"/>
            </p:cNvCxnSpPr>
            <p:nvPr/>
          </p:nvCxnSpPr>
          <p:spPr bwMode="auto">
            <a:xfrm>
              <a:off x="5316538" y="4508500"/>
              <a:ext cx="85725" cy="6540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直線コネクタ 131"/>
            <p:cNvCxnSpPr>
              <a:cxnSpLocks noChangeShapeType="1"/>
            </p:cNvCxnSpPr>
            <p:nvPr/>
          </p:nvCxnSpPr>
          <p:spPr bwMode="auto">
            <a:xfrm>
              <a:off x="5343525" y="4568825"/>
              <a:ext cx="530225" cy="593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5" name="グループ化 110"/>
            <p:cNvGrpSpPr>
              <a:grpSpLocks/>
            </p:cNvGrpSpPr>
            <p:nvPr/>
          </p:nvGrpSpPr>
          <p:grpSpPr bwMode="auto">
            <a:xfrm>
              <a:off x="2455225" y="4437706"/>
              <a:ext cx="417268" cy="423224"/>
              <a:chOff x="716348" y="1911741"/>
              <a:chExt cx="363147" cy="274565"/>
            </a:xfrm>
            <a:solidFill>
              <a:srgbClr val="CCECFF"/>
            </a:solidFill>
          </p:grpSpPr>
          <p:sp>
            <p:nvSpPr>
              <p:cNvPr id="116" name="Rectangle 13"/>
              <p:cNvSpPr>
                <a:spLocks noChangeArrowheads="1"/>
              </p:cNvSpPr>
              <p:nvPr/>
            </p:nvSpPr>
            <p:spPr bwMode="auto">
              <a:xfrm>
                <a:off x="716348" y="193468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7" name="正方形/長方形 68"/>
              <p:cNvSpPr>
                <a:spLocks noChangeArrowheads="1"/>
              </p:cNvSpPr>
              <p:nvPr/>
            </p:nvSpPr>
            <p:spPr bwMode="auto">
              <a:xfrm>
                <a:off x="863767" y="1911741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18" name="グループ化 50"/>
            <p:cNvGrpSpPr>
              <a:grpSpLocks/>
            </p:cNvGrpSpPr>
            <p:nvPr/>
          </p:nvGrpSpPr>
          <p:grpSpPr bwMode="auto">
            <a:xfrm>
              <a:off x="6735012" y="3997854"/>
              <a:ext cx="417268" cy="484385"/>
              <a:chOff x="2481943" y="1546550"/>
              <a:chExt cx="363147" cy="313601"/>
            </a:xfrm>
            <a:solidFill>
              <a:srgbClr val="CCECFF"/>
            </a:solidFill>
          </p:grpSpPr>
          <p:sp>
            <p:nvSpPr>
              <p:cNvPr id="119" name="Rectangle 13"/>
              <p:cNvSpPr>
                <a:spLocks noChangeArrowheads="1"/>
              </p:cNvSpPr>
              <p:nvPr/>
            </p:nvSpPr>
            <p:spPr bwMode="auto">
              <a:xfrm>
                <a:off x="2481943" y="156949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" name="正方形/長方形 52"/>
              <p:cNvSpPr>
                <a:spLocks noChangeArrowheads="1"/>
              </p:cNvSpPr>
              <p:nvPr/>
            </p:nvSpPr>
            <p:spPr bwMode="auto">
              <a:xfrm>
                <a:off x="2629362" y="1546550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" name="正方形/長方形 53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122" name="直線コネクタ 107"/>
            <p:cNvCxnSpPr>
              <a:cxnSpLocks noChangeShapeType="1"/>
            </p:cNvCxnSpPr>
            <p:nvPr/>
          </p:nvCxnSpPr>
          <p:spPr bwMode="auto">
            <a:xfrm flipH="1">
              <a:off x="6592888" y="4481513"/>
              <a:ext cx="344487" cy="69373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" name="直線コネクタ 109"/>
            <p:cNvCxnSpPr>
              <a:cxnSpLocks noChangeShapeType="1"/>
            </p:cNvCxnSpPr>
            <p:nvPr/>
          </p:nvCxnSpPr>
          <p:spPr bwMode="auto">
            <a:xfrm>
              <a:off x="6937375" y="4481513"/>
              <a:ext cx="295275" cy="69373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4" name="グループ化 111"/>
            <p:cNvGrpSpPr>
              <a:grpSpLocks/>
            </p:cNvGrpSpPr>
            <p:nvPr/>
          </p:nvGrpSpPr>
          <p:grpSpPr bwMode="auto">
            <a:xfrm>
              <a:off x="6381987" y="5175266"/>
              <a:ext cx="419098" cy="423224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125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" name="正方形/長方形 113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27" name="グループ化 114"/>
            <p:cNvGrpSpPr>
              <a:grpSpLocks/>
            </p:cNvGrpSpPr>
            <p:nvPr/>
          </p:nvGrpSpPr>
          <p:grpSpPr bwMode="auto">
            <a:xfrm>
              <a:off x="7029850" y="5175266"/>
              <a:ext cx="419098" cy="423224"/>
              <a:chOff x="1105406" y="1949247"/>
              <a:chExt cx="363147" cy="274566"/>
            </a:xfrm>
            <a:solidFill>
              <a:srgbClr val="CCECFF"/>
            </a:solidFill>
          </p:grpSpPr>
          <p:sp>
            <p:nvSpPr>
              <p:cNvPr id="128" name="Rectangle 13"/>
              <p:cNvSpPr>
                <a:spLocks noChangeArrowheads="1"/>
              </p:cNvSpPr>
              <p:nvPr/>
            </p:nvSpPr>
            <p:spPr bwMode="auto">
              <a:xfrm>
                <a:off x="1105406" y="1972194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200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9" name="正方形/長方形 116"/>
              <p:cNvSpPr>
                <a:spLocks noChangeArrowheads="1"/>
              </p:cNvSpPr>
              <p:nvPr/>
            </p:nvSpPr>
            <p:spPr bwMode="auto">
              <a:xfrm>
                <a:off x="1252825" y="1949247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30" name="グループ化 50"/>
            <p:cNvGrpSpPr>
              <a:grpSpLocks/>
            </p:cNvGrpSpPr>
            <p:nvPr/>
          </p:nvGrpSpPr>
          <p:grpSpPr bwMode="auto">
            <a:xfrm>
              <a:off x="6724852" y="3134254"/>
              <a:ext cx="417268" cy="484385"/>
              <a:chOff x="2481943" y="1546550"/>
              <a:chExt cx="363147" cy="313601"/>
            </a:xfrm>
            <a:solidFill>
              <a:srgbClr val="CCECFF"/>
            </a:solidFill>
          </p:grpSpPr>
          <p:sp>
            <p:nvSpPr>
              <p:cNvPr id="131" name="Rectangle 13"/>
              <p:cNvSpPr>
                <a:spLocks noChangeArrowheads="1"/>
              </p:cNvSpPr>
              <p:nvPr/>
            </p:nvSpPr>
            <p:spPr bwMode="auto">
              <a:xfrm>
                <a:off x="2481943" y="1569497"/>
                <a:ext cx="363147" cy="251619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 sz="1200" dirty="0">
                  <a:solidFill>
                    <a:srgbClr val="0066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2" name="正方形/長方形 52"/>
              <p:cNvSpPr>
                <a:spLocks noChangeArrowheads="1"/>
              </p:cNvSpPr>
              <p:nvPr/>
            </p:nvSpPr>
            <p:spPr bwMode="auto">
              <a:xfrm>
                <a:off x="2629362" y="1546550"/>
                <a:ext cx="56413" cy="61884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3" name="正方形/長方形 53"/>
              <p:cNvSpPr>
                <a:spLocks noChangeArrowheads="1"/>
              </p:cNvSpPr>
              <p:nvPr/>
            </p:nvSpPr>
            <p:spPr bwMode="auto">
              <a:xfrm>
                <a:off x="2629362" y="1789611"/>
                <a:ext cx="56413" cy="7054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kumimoji="0" lang="ja-JP" altLang="en-US">
                  <a:solidFill>
                    <a:srgbClr val="00336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134" name="直線コネクタ 105"/>
            <p:cNvCxnSpPr>
              <a:cxnSpLocks noChangeShapeType="1"/>
            </p:cNvCxnSpPr>
            <p:nvPr/>
          </p:nvCxnSpPr>
          <p:spPr bwMode="auto">
            <a:xfrm>
              <a:off x="4711700" y="2903538"/>
              <a:ext cx="2214563" cy="23018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" name="直線コネクタ 105"/>
            <p:cNvCxnSpPr>
              <a:cxnSpLocks noChangeShapeType="1"/>
            </p:cNvCxnSpPr>
            <p:nvPr/>
          </p:nvCxnSpPr>
          <p:spPr bwMode="auto">
            <a:xfrm>
              <a:off x="6926263" y="3617913"/>
              <a:ext cx="11112" cy="37941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正方形/長方形 53"/>
            <p:cNvSpPr>
              <a:spLocks noChangeArrowheads="1"/>
            </p:cNvSpPr>
            <p:nvPr/>
          </p:nvSpPr>
          <p:spPr bwMode="auto">
            <a:xfrm>
              <a:off x="4079875" y="4183063"/>
              <a:ext cx="63500" cy="68262"/>
            </a:xfrm>
            <a:prstGeom prst="rect">
              <a:avLst/>
            </a:prstGeom>
            <a:solidFill>
              <a:srgbClr val="CCE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ja-JP" altLang="en-US" sz="2400">
                <a:solidFill>
                  <a:srgbClr val="003366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正方形/長方形 53"/>
            <p:cNvSpPr>
              <a:spLocks noChangeArrowheads="1"/>
            </p:cNvSpPr>
            <p:nvPr/>
          </p:nvSpPr>
          <p:spPr bwMode="auto">
            <a:xfrm>
              <a:off x="5075238" y="4187825"/>
              <a:ext cx="63500" cy="68263"/>
            </a:xfrm>
            <a:prstGeom prst="rect">
              <a:avLst/>
            </a:prstGeom>
            <a:solidFill>
              <a:srgbClr val="CCE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ja-JP" altLang="en-US" sz="2400">
                <a:solidFill>
                  <a:srgbClr val="003366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38" name="直線コネクタ 102"/>
            <p:cNvCxnSpPr>
              <a:cxnSpLocks noChangeShapeType="1"/>
              <a:stCxn id="137" idx="1"/>
              <a:endCxn id="136" idx="3"/>
            </p:cNvCxnSpPr>
            <p:nvPr/>
          </p:nvCxnSpPr>
          <p:spPr bwMode="auto">
            <a:xfrm flipH="1" flipV="1">
              <a:off x="4143375" y="4217988"/>
              <a:ext cx="931863" cy="47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41" name="直線矢印コネクタ 140"/>
          <p:cNvCxnSpPr>
            <a:stCxn id="11" idx="6"/>
            <a:endCxn id="12" idx="2"/>
          </p:cNvCxnSpPr>
          <p:nvPr/>
        </p:nvCxnSpPr>
        <p:spPr bwMode="auto">
          <a:xfrm>
            <a:off x="3724719" y="1512870"/>
            <a:ext cx="592643" cy="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42" name="直線矢印コネクタ 141"/>
          <p:cNvCxnSpPr>
            <a:stCxn id="11" idx="6"/>
            <a:endCxn id="31" idx="2"/>
          </p:cNvCxnSpPr>
          <p:nvPr/>
        </p:nvCxnSpPr>
        <p:spPr bwMode="auto">
          <a:xfrm>
            <a:off x="3724719" y="1512870"/>
            <a:ext cx="592643" cy="165945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45" name="テキスト ボックス 144"/>
          <p:cNvSpPr txBox="1"/>
          <p:nvPr/>
        </p:nvSpPr>
        <p:spPr>
          <a:xfrm>
            <a:off x="2042292" y="1785463"/>
            <a:ext cx="1751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データフロー図</a:t>
            </a:r>
          </a:p>
        </p:txBody>
      </p:sp>
      <p:sp>
        <p:nvSpPr>
          <p:cNvPr id="146" name="AutoShape 162"/>
          <p:cNvSpPr>
            <a:spLocks noChangeArrowheads="1"/>
          </p:cNvSpPr>
          <p:nvPr/>
        </p:nvSpPr>
        <p:spPr bwMode="auto">
          <a:xfrm>
            <a:off x="3372856" y="3081414"/>
            <a:ext cx="665615" cy="734004"/>
          </a:xfrm>
          <a:prstGeom prst="can">
            <a:avLst>
              <a:gd name="adj" fmla="val 25000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辞書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4157651" y="1844337"/>
            <a:ext cx="13551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コンポーネント</a:t>
            </a:r>
            <a:endParaRPr kumimoji="1" lang="en-US" altLang="ja-JP" sz="140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7524934" y="1751935"/>
            <a:ext cx="1365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タスク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構造図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4007363" y="3511537"/>
            <a:ext cx="1283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クラス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0" name="グループ化 149"/>
          <p:cNvGrpSpPr/>
          <p:nvPr/>
        </p:nvGrpSpPr>
        <p:grpSpPr>
          <a:xfrm>
            <a:off x="6577815" y="3409389"/>
            <a:ext cx="1213213" cy="1047746"/>
            <a:chOff x="2903990" y="5267382"/>
            <a:chExt cx="1439862" cy="1152525"/>
          </a:xfrm>
        </p:grpSpPr>
        <p:sp>
          <p:nvSpPr>
            <p:cNvPr id="151" name="Rectangle 71"/>
            <p:cNvSpPr>
              <a:spLocks noChangeArrowheads="1"/>
            </p:cNvSpPr>
            <p:nvPr/>
          </p:nvSpPr>
          <p:spPr bwMode="auto">
            <a:xfrm>
              <a:off x="2903990" y="5267382"/>
              <a:ext cx="1439862" cy="1152525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52" name="Group 143"/>
            <p:cNvGrpSpPr>
              <a:grpSpLocks/>
            </p:cNvGrpSpPr>
            <p:nvPr/>
          </p:nvGrpSpPr>
          <p:grpSpPr bwMode="auto">
            <a:xfrm>
              <a:off x="2975427" y="5411845"/>
              <a:ext cx="1223963" cy="908050"/>
              <a:chOff x="2154" y="3158"/>
              <a:chExt cx="968" cy="572"/>
            </a:xfrm>
          </p:grpSpPr>
          <p:sp>
            <p:nvSpPr>
              <p:cNvPr id="153" name="Rectangle 73"/>
              <p:cNvSpPr>
                <a:spLocks noChangeArrowheads="1"/>
              </p:cNvSpPr>
              <p:nvPr/>
            </p:nvSpPr>
            <p:spPr bwMode="auto">
              <a:xfrm>
                <a:off x="2531" y="3158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4" name="Rectangle 74"/>
              <p:cNvSpPr>
                <a:spLocks noChangeArrowheads="1"/>
              </p:cNvSpPr>
              <p:nvPr/>
            </p:nvSpPr>
            <p:spPr bwMode="auto">
              <a:xfrm>
                <a:off x="2184" y="3372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5" name="Rectangle 75"/>
              <p:cNvSpPr>
                <a:spLocks noChangeArrowheads="1"/>
              </p:cNvSpPr>
              <p:nvPr/>
            </p:nvSpPr>
            <p:spPr bwMode="auto">
              <a:xfrm>
                <a:off x="2531" y="3372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6" name="Rectangle 76"/>
              <p:cNvSpPr>
                <a:spLocks noChangeArrowheads="1"/>
              </p:cNvSpPr>
              <p:nvPr/>
            </p:nvSpPr>
            <p:spPr bwMode="auto">
              <a:xfrm>
                <a:off x="2860" y="3372"/>
                <a:ext cx="197" cy="1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7" name="Rectangle 77"/>
              <p:cNvSpPr>
                <a:spLocks noChangeArrowheads="1"/>
              </p:cNvSpPr>
              <p:nvPr/>
            </p:nvSpPr>
            <p:spPr bwMode="auto">
              <a:xfrm>
                <a:off x="2154" y="3616"/>
                <a:ext cx="197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8" name="Rectangle 79"/>
              <p:cNvSpPr>
                <a:spLocks noChangeArrowheads="1"/>
              </p:cNvSpPr>
              <p:nvPr/>
            </p:nvSpPr>
            <p:spPr bwMode="auto">
              <a:xfrm>
                <a:off x="2426" y="3616"/>
                <a:ext cx="198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9" name="Rectangle 80"/>
              <p:cNvSpPr>
                <a:spLocks noChangeArrowheads="1"/>
              </p:cNvSpPr>
              <p:nvPr/>
            </p:nvSpPr>
            <p:spPr bwMode="auto">
              <a:xfrm>
                <a:off x="2653" y="3616"/>
                <a:ext cx="197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0" name="Rectangle 81"/>
              <p:cNvSpPr>
                <a:spLocks noChangeArrowheads="1"/>
              </p:cNvSpPr>
              <p:nvPr/>
            </p:nvSpPr>
            <p:spPr bwMode="auto">
              <a:xfrm>
                <a:off x="2925" y="3616"/>
                <a:ext cx="197" cy="1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61" name="AutoShape 86"/>
              <p:cNvCxnSpPr>
                <a:cxnSpLocks noChangeShapeType="1"/>
                <a:stCxn id="153" idx="2"/>
                <a:endCxn id="154" idx="0"/>
              </p:cNvCxnSpPr>
              <p:nvPr/>
            </p:nvCxnSpPr>
            <p:spPr bwMode="auto">
              <a:xfrm flipH="1">
                <a:off x="2283" y="3277"/>
                <a:ext cx="347" cy="8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2" name="AutoShape 87"/>
              <p:cNvCxnSpPr>
                <a:cxnSpLocks noChangeShapeType="1"/>
                <a:stCxn id="153" idx="2"/>
                <a:endCxn id="155" idx="0"/>
              </p:cNvCxnSpPr>
              <p:nvPr/>
            </p:nvCxnSpPr>
            <p:spPr bwMode="auto">
              <a:xfrm>
                <a:off x="2630" y="3277"/>
                <a:ext cx="0" cy="8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3" name="AutoShape 88"/>
              <p:cNvCxnSpPr>
                <a:cxnSpLocks noChangeShapeType="1"/>
                <a:stCxn id="153" idx="2"/>
                <a:endCxn id="156" idx="0"/>
              </p:cNvCxnSpPr>
              <p:nvPr/>
            </p:nvCxnSpPr>
            <p:spPr bwMode="auto">
              <a:xfrm>
                <a:off x="2630" y="3277"/>
                <a:ext cx="328" cy="8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4" name="AutoShape 89"/>
              <p:cNvCxnSpPr>
                <a:cxnSpLocks noChangeShapeType="1"/>
                <a:stCxn id="154" idx="2"/>
                <a:endCxn id="157" idx="0"/>
              </p:cNvCxnSpPr>
              <p:nvPr/>
            </p:nvCxnSpPr>
            <p:spPr bwMode="auto">
              <a:xfrm flipH="1">
                <a:off x="2253" y="3491"/>
                <a:ext cx="30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5" name="AutoShape 91"/>
              <p:cNvCxnSpPr>
                <a:cxnSpLocks noChangeShapeType="1"/>
                <a:stCxn id="155" idx="2"/>
                <a:endCxn id="158" idx="0"/>
              </p:cNvCxnSpPr>
              <p:nvPr/>
            </p:nvCxnSpPr>
            <p:spPr bwMode="auto">
              <a:xfrm flipH="1">
                <a:off x="2525" y="3491"/>
                <a:ext cx="105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6" name="AutoShape 92"/>
              <p:cNvCxnSpPr>
                <a:cxnSpLocks noChangeShapeType="1"/>
                <a:stCxn id="159" idx="0"/>
                <a:endCxn id="155" idx="2"/>
              </p:cNvCxnSpPr>
              <p:nvPr/>
            </p:nvCxnSpPr>
            <p:spPr bwMode="auto">
              <a:xfrm flipH="1" flipV="1">
                <a:off x="2630" y="3491"/>
                <a:ext cx="122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7" name="AutoShape 93"/>
              <p:cNvCxnSpPr>
                <a:cxnSpLocks noChangeShapeType="1"/>
                <a:stCxn id="156" idx="2"/>
                <a:endCxn id="160" idx="0"/>
              </p:cNvCxnSpPr>
              <p:nvPr/>
            </p:nvCxnSpPr>
            <p:spPr bwMode="auto">
              <a:xfrm>
                <a:off x="2959" y="3491"/>
                <a:ext cx="65" cy="11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168" name="テキスト ボックス 167"/>
          <p:cNvSpPr txBox="1"/>
          <p:nvPr/>
        </p:nvSpPr>
        <p:spPr>
          <a:xfrm>
            <a:off x="7742040" y="3471564"/>
            <a:ext cx="1401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コミュニケーション図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9" name="テキスト ボックス 168"/>
          <p:cNvSpPr txBox="1"/>
          <p:nvPr/>
        </p:nvSpPr>
        <p:spPr>
          <a:xfrm>
            <a:off x="2044238" y="3838518"/>
            <a:ext cx="2208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コントロールフロー</a:t>
            </a:r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</a:t>
            </a:r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2059231" y="5213434"/>
            <a:ext cx="2208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ロバストネス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73" name="直線矢印コネクタ 172"/>
          <p:cNvCxnSpPr/>
          <p:nvPr/>
        </p:nvCxnSpPr>
        <p:spPr bwMode="auto">
          <a:xfrm flipH="1">
            <a:off x="6742948" y="3663402"/>
            <a:ext cx="184845" cy="1005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74" name="直線矢印コネクタ 173"/>
          <p:cNvCxnSpPr/>
          <p:nvPr/>
        </p:nvCxnSpPr>
        <p:spPr bwMode="auto">
          <a:xfrm flipH="1">
            <a:off x="6641353" y="4052864"/>
            <a:ext cx="101595" cy="2054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79" name="直線矢印コネクタ 178"/>
          <p:cNvCxnSpPr/>
          <p:nvPr/>
        </p:nvCxnSpPr>
        <p:spPr bwMode="auto">
          <a:xfrm>
            <a:off x="7104341" y="3721260"/>
            <a:ext cx="0" cy="25360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80" name="直線矢印コネクタ 179"/>
          <p:cNvCxnSpPr/>
          <p:nvPr/>
        </p:nvCxnSpPr>
        <p:spPr bwMode="auto">
          <a:xfrm>
            <a:off x="7616722" y="4048508"/>
            <a:ext cx="101595" cy="2054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93" name="直線矢印コネクタ 192"/>
          <p:cNvCxnSpPr/>
          <p:nvPr/>
        </p:nvCxnSpPr>
        <p:spPr bwMode="auto">
          <a:xfrm>
            <a:off x="7339490" y="3672109"/>
            <a:ext cx="184845" cy="1005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96" name="テキスト ボックス 195"/>
          <p:cNvSpPr txBox="1"/>
          <p:nvPr/>
        </p:nvSpPr>
        <p:spPr>
          <a:xfrm>
            <a:off x="5408600" y="2770366"/>
            <a:ext cx="1402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状態遷移図</a:t>
            </a:r>
          </a:p>
        </p:txBody>
      </p:sp>
      <p:grpSp>
        <p:nvGrpSpPr>
          <p:cNvPr id="232" name="グループ化 231"/>
          <p:cNvGrpSpPr/>
          <p:nvPr/>
        </p:nvGrpSpPr>
        <p:grpSpPr>
          <a:xfrm>
            <a:off x="6840899" y="2625102"/>
            <a:ext cx="780102" cy="537264"/>
            <a:chOff x="5857875" y="3929063"/>
            <a:chExt cx="3071813" cy="2071687"/>
          </a:xfrm>
        </p:grpSpPr>
        <p:sp>
          <p:nvSpPr>
            <p:cNvPr id="197" name="正方形/長方形 222"/>
            <p:cNvSpPr>
              <a:spLocks noChangeArrowheads="1"/>
            </p:cNvSpPr>
            <p:nvPr/>
          </p:nvSpPr>
          <p:spPr bwMode="auto">
            <a:xfrm>
              <a:off x="5857875" y="3929063"/>
              <a:ext cx="3071813" cy="2071687"/>
            </a:xfrm>
            <a:prstGeom prst="rect">
              <a:avLst/>
            </a:prstGeom>
            <a:solidFill>
              <a:srgbClr val="CCEC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98" name="グループ化 60"/>
            <p:cNvGrpSpPr>
              <a:grpSpLocks/>
            </p:cNvGrpSpPr>
            <p:nvPr/>
          </p:nvGrpSpPr>
          <p:grpSpPr bwMode="auto">
            <a:xfrm>
              <a:off x="6129338" y="4214813"/>
              <a:ext cx="865187" cy="720725"/>
              <a:chOff x="251520" y="3860800"/>
              <a:chExt cx="1080120" cy="720328"/>
            </a:xfrm>
          </p:grpSpPr>
          <p:sp>
            <p:nvSpPr>
              <p:cNvPr id="199" name="角丸四角形 116"/>
              <p:cNvSpPr>
                <a:spLocks noChangeArrowheads="1"/>
              </p:cNvSpPr>
              <p:nvPr/>
            </p:nvSpPr>
            <p:spPr bwMode="auto">
              <a:xfrm>
                <a:off x="251520" y="3861048"/>
                <a:ext cx="1080120" cy="72008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lnSpc>
                    <a:spcPts val="18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0" name="正方形/長方形 117"/>
              <p:cNvSpPr>
                <a:spLocks noChangeArrowheads="1"/>
              </p:cNvSpPr>
              <p:nvPr/>
            </p:nvSpPr>
            <p:spPr bwMode="auto">
              <a:xfrm>
                <a:off x="57584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1" name="正方形/長方形 118"/>
              <p:cNvSpPr>
                <a:spLocks noChangeArrowheads="1"/>
              </p:cNvSpPr>
              <p:nvPr/>
            </p:nvSpPr>
            <p:spPr bwMode="auto">
              <a:xfrm>
                <a:off x="93588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2" name="正方形/長方形 119"/>
              <p:cNvSpPr>
                <a:spLocks noChangeArrowheads="1"/>
              </p:cNvSpPr>
              <p:nvPr/>
            </p:nvSpPr>
            <p:spPr bwMode="auto">
              <a:xfrm>
                <a:off x="57584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3" name="正方形/長方形 120"/>
              <p:cNvSpPr>
                <a:spLocks noChangeArrowheads="1"/>
              </p:cNvSpPr>
              <p:nvPr/>
            </p:nvSpPr>
            <p:spPr bwMode="auto">
              <a:xfrm>
                <a:off x="93588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4" name="正方形/長方形 121"/>
              <p:cNvSpPr>
                <a:spLocks noChangeArrowheads="1"/>
              </p:cNvSpPr>
              <p:nvPr/>
            </p:nvSpPr>
            <p:spPr bwMode="auto">
              <a:xfrm>
                <a:off x="1259632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5" name="正方形/長方形 122"/>
              <p:cNvSpPr>
                <a:spLocks noChangeArrowheads="1"/>
              </p:cNvSpPr>
              <p:nvPr/>
            </p:nvSpPr>
            <p:spPr bwMode="auto">
              <a:xfrm>
                <a:off x="1259632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6" name="正方形/長方形 123"/>
              <p:cNvSpPr>
                <a:spLocks noChangeArrowheads="1"/>
              </p:cNvSpPr>
              <p:nvPr/>
            </p:nvSpPr>
            <p:spPr bwMode="auto">
              <a:xfrm>
                <a:off x="251520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7" name="正方形/長方形 124"/>
              <p:cNvSpPr>
                <a:spLocks noChangeArrowheads="1"/>
              </p:cNvSpPr>
              <p:nvPr/>
            </p:nvSpPr>
            <p:spPr bwMode="auto">
              <a:xfrm>
                <a:off x="251520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208" name="グループ化 60"/>
            <p:cNvGrpSpPr>
              <a:grpSpLocks/>
            </p:cNvGrpSpPr>
            <p:nvPr/>
          </p:nvGrpSpPr>
          <p:grpSpPr bwMode="auto">
            <a:xfrm>
              <a:off x="7851775" y="4214813"/>
              <a:ext cx="863600" cy="720725"/>
              <a:chOff x="251520" y="3860800"/>
              <a:chExt cx="1080120" cy="720328"/>
            </a:xfrm>
          </p:grpSpPr>
          <p:sp>
            <p:nvSpPr>
              <p:cNvPr id="209" name="角丸四角形 127"/>
              <p:cNvSpPr>
                <a:spLocks noChangeArrowheads="1"/>
              </p:cNvSpPr>
              <p:nvPr/>
            </p:nvSpPr>
            <p:spPr bwMode="auto">
              <a:xfrm>
                <a:off x="251520" y="3861048"/>
                <a:ext cx="1080120" cy="72008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lnSpc>
                    <a:spcPts val="18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0" name="正方形/長方形 128"/>
              <p:cNvSpPr>
                <a:spLocks noChangeArrowheads="1"/>
              </p:cNvSpPr>
              <p:nvPr/>
            </p:nvSpPr>
            <p:spPr bwMode="auto">
              <a:xfrm>
                <a:off x="57584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1" name="正方形/長方形 129"/>
              <p:cNvSpPr>
                <a:spLocks noChangeArrowheads="1"/>
              </p:cNvSpPr>
              <p:nvPr/>
            </p:nvSpPr>
            <p:spPr bwMode="auto">
              <a:xfrm>
                <a:off x="93588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2" name="正方形/長方形 130"/>
              <p:cNvSpPr>
                <a:spLocks noChangeArrowheads="1"/>
              </p:cNvSpPr>
              <p:nvPr/>
            </p:nvSpPr>
            <p:spPr bwMode="auto">
              <a:xfrm>
                <a:off x="57584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3" name="正方形/長方形 131"/>
              <p:cNvSpPr>
                <a:spLocks noChangeArrowheads="1"/>
              </p:cNvSpPr>
              <p:nvPr/>
            </p:nvSpPr>
            <p:spPr bwMode="auto">
              <a:xfrm>
                <a:off x="93588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4" name="正方形/長方形 132"/>
              <p:cNvSpPr>
                <a:spLocks noChangeArrowheads="1"/>
              </p:cNvSpPr>
              <p:nvPr/>
            </p:nvSpPr>
            <p:spPr bwMode="auto">
              <a:xfrm>
                <a:off x="1259632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5" name="正方形/長方形 133"/>
              <p:cNvSpPr>
                <a:spLocks noChangeArrowheads="1"/>
              </p:cNvSpPr>
              <p:nvPr/>
            </p:nvSpPr>
            <p:spPr bwMode="auto">
              <a:xfrm>
                <a:off x="1259632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6" name="正方形/長方形 134"/>
              <p:cNvSpPr>
                <a:spLocks noChangeArrowheads="1"/>
              </p:cNvSpPr>
              <p:nvPr/>
            </p:nvSpPr>
            <p:spPr bwMode="auto">
              <a:xfrm>
                <a:off x="251520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7" name="正方形/長方形 135"/>
              <p:cNvSpPr>
                <a:spLocks noChangeArrowheads="1"/>
              </p:cNvSpPr>
              <p:nvPr/>
            </p:nvSpPr>
            <p:spPr bwMode="auto">
              <a:xfrm>
                <a:off x="251520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218" name="図形 21"/>
            <p:cNvCxnSpPr>
              <a:cxnSpLocks noChangeShapeType="1"/>
            </p:cNvCxnSpPr>
            <p:nvPr/>
          </p:nvCxnSpPr>
          <p:spPr bwMode="auto">
            <a:xfrm rot="10800000">
              <a:off x="6994525" y="4411885"/>
              <a:ext cx="857250" cy="1588"/>
            </a:xfrm>
            <a:prstGeom prst="bent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9" name="グループ化 60"/>
            <p:cNvGrpSpPr>
              <a:grpSpLocks/>
            </p:cNvGrpSpPr>
            <p:nvPr/>
          </p:nvGrpSpPr>
          <p:grpSpPr bwMode="auto">
            <a:xfrm>
              <a:off x="6994525" y="5208588"/>
              <a:ext cx="863600" cy="720725"/>
              <a:chOff x="251520" y="3860800"/>
              <a:chExt cx="1080120" cy="720328"/>
            </a:xfrm>
          </p:grpSpPr>
          <p:sp>
            <p:nvSpPr>
              <p:cNvPr id="220" name="角丸四角形 138"/>
              <p:cNvSpPr>
                <a:spLocks noChangeArrowheads="1"/>
              </p:cNvSpPr>
              <p:nvPr/>
            </p:nvSpPr>
            <p:spPr bwMode="auto">
              <a:xfrm>
                <a:off x="251520" y="3861048"/>
                <a:ext cx="1080120" cy="72008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lnSpc>
                    <a:spcPts val="18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1" name="正方形/長方形 139"/>
              <p:cNvSpPr>
                <a:spLocks noChangeArrowheads="1"/>
              </p:cNvSpPr>
              <p:nvPr/>
            </p:nvSpPr>
            <p:spPr bwMode="auto">
              <a:xfrm>
                <a:off x="57584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2" name="正方形/長方形 140"/>
              <p:cNvSpPr>
                <a:spLocks noChangeArrowheads="1"/>
              </p:cNvSpPr>
              <p:nvPr/>
            </p:nvSpPr>
            <p:spPr bwMode="auto">
              <a:xfrm>
                <a:off x="93588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3" name="正方形/長方形 141"/>
              <p:cNvSpPr>
                <a:spLocks noChangeArrowheads="1"/>
              </p:cNvSpPr>
              <p:nvPr/>
            </p:nvSpPr>
            <p:spPr bwMode="auto">
              <a:xfrm>
                <a:off x="57584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4" name="正方形/長方形 142"/>
              <p:cNvSpPr>
                <a:spLocks noChangeArrowheads="1"/>
              </p:cNvSpPr>
              <p:nvPr/>
            </p:nvSpPr>
            <p:spPr bwMode="auto">
              <a:xfrm>
                <a:off x="93588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5" name="正方形/長方形 143"/>
              <p:cNvSpPr>
                <a:spLocks noChangeArrowheads="1"/>
              </p:cNvSpPr>
              <p:nvPr/>
            </p:nvSpPr>
            <p:spPr bwMode="auto">
              <a:xfrm>
                <a:off x="1259632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6" name="正方形/長方形 144"/>
              <p:cNvSpPr>
                <a:spLocks noChangeArrowheads="1"/>
              </p:cNvSpPr>
              <p:nvPr/>
            </p:nvSpPr>
            <p:spPr bwMode="auto">
              <a:xfrm>
                <a:off x="1259632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7" name="正方形/長方形 145"/>
              <p:cNvSpPr>
                <a:spLocks noChangeArrowheads="1"/>
              </p:cNvSpPr>
              <p:nvPr/>
            </p:nvSpPr>
            <p:spPr bwMode="auto">
              <a:xfrm>
                <a:off x="251520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8" name="正方形/長方形 146"/>
              <p:cNvSpPr>
                <a:spLocks noChangeArrowheads="1"/>
              </p:cNvSpPr>
              <p:nvPr/>
            </p:nvSpPr>
            <p:spPr bwMode="auto">
              <a:xfrm>
                <a:off x="251520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229" name="図形 21"/>
            <p:cNvCxnSpPr>
              <a:cxnSpLocks noChangeShapeType="1"/>
            </p:cNvCxnSpPr>
            <p:nvPr/>
          </p:nvCxnSpPr>
          <p:spPr bwMode="auto">
            <a:xfrm rot="10800000">
              <a:off x="6562725" y="4935538"/>
              <a:ext cx="431800" cy="633412"/>
            </a:xfrm>
            <a:prstGeom prst="bentConnector2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0" name="図形 21"/>
            <p:cNvCxnSpPr>
              <a:cxnSpLocks noChangeShapeType="1"/>
            </p:cNvCxnSpPr>
            <p:nvPr/>
          </p:nvCxnSpPr>
          <p:spPr bwMode="auto">
            <a:xfrm rot="5400000">
              <a:off x="7754144" y="5039519"/>
              <a:ext cx="633412" cy="425450"/>
            </a:xfrm>
            <a:prstGeom prst="bentConnector2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1" name="図形 21"/>
            <p:cNvCxnSpPr>
              <a:cxnSpLocks noChangeShapeType="1"/>
            </p:cNvCxnSpPr>
            <p:nvPr/>
          </p:nvCxnSpPr>
          <p:spPr bwMode="auto">
            <a:xfrm rot="10800000">
              <a:off x="6999964" y="4727575"/>
              <a:ext cx="857250" cy="1588"/>
            </a:xfrm>
            <a:prstGeom prst="bent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3" name="グループ化 232"/>
          <p:cNvGrpSpPr/>
          <p:nvPr/>
        </p:nvGrpSpPr>
        <p:grpSpPr>
          <a:xfrm>
            <a:off x="6758165" y="2751376"/>
            <a:ext cx="780102" cy="537264"/>
            <a:chOff x="5857875" y="3929063"/>
            <a:chExt cx="3071813" cy="2071687"/>
          </a:xfrm>
        </p:grpSpPr>
        <p:sp>
          <p:nvSpPr>
            <p:cNvPr id="234" name="正方形/長方形 222"/>
            <p:cNvSpPr>
              <a:spLocks noChangeArrowheads="1"/>
            </p:cNvSpPr>
            <p:nvPr/>
          </p:nvSpPr>
          <p:spPr bwMode="auto">
            <a:xfrm>
              <a:off x="5857875" y="3929063"/>
              <a:ext cx="3071813" cy="2071687"/>
            </a:xfrm>
            <a:prstGeom prst="rect">
              <a:avLst/>
            </a:prstGeom>
            <a:solidFill>
              <a:srgbClr val="CCEC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235" name="グループ化 60"/>
            <p:cNvGrpSpPr>
              <a:grpSpLocks/>
            </p:cNvGrpSpPr>
            <p:nvPr/>
          </p:nvGrpSpPr>
          <p:grpSpPr bwMode="auto">
            <a:xfrm>
              <a:off x="6129338" y="4214813"/>
              <a:ext cx="865187" cy="720725"/>
              <a:chOff x="251520" y="3860800"/>
              <a:chExt cx="1080120" cy="720328"/>
            </a:xfrm>
          </p:grpSpPr>
          <p:sp>
            <p:nvSpPr>
              <p:cNvPr id="260" name="角丸四角形 116"/>
              <p:cNvSpPr>
                <a:spLocks noChangeArrowheads="1"/>
              </p:cNvSpPr>
              <p:nvPr/>
            </p:nvSpPr>
            <p:spPr bwMode="auto">
              <a:xfrm>
                <a:off x="251520" y="3861048"/>
                <a:ext cx="1080120" cy="72008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lnSpc>
                    <a:spcPts val="18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1" name="正方形/長方形 117"/>
              <p:cNvSpPr>
                <a:spLocks noChangeArrowheads="1"/>
              </p:cNvSpPr>
              <p:nvPr/>
            </p:nvSpPr>
            <p:spPr bwMode="auto">
              <a:xfrm>
                <a:off x="57584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2" name="正方形/長方形 118"/>
              <p:cNvSpPr>
                <a:spLocks noChangeArrowheads="1"/>
              </p:cNvSpPr>
              <p:nvPr/>
            </p:nvSpPr>
            <p:spPr bwMode="auto">
              <a:xfrm>
                <a:off x="93588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3" name="正方形/長方形 119"/>
              <p:cNvSpPr>
                <a:spLocks noChangeArrowheads="1"/>
              </p:cNvSpPr>
              <p:nvPr/>
            </p:nvSpPr>
            <p:spPr bwMode="auto">
              <a:xfrm>
                <a:off x="57584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4" name="正方形/長方形 120"/>
              <p:cNvSpPr>
                <a:spLocks noChangeArrowheads="1"/>
              </p:cNvSpPr>
              <p:nvPr/>
            </p:nvSpPr>
            <p:spPr bwMode="auto">
              <a:xfrm>
                <a:off x="93588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5" name="正方形/長方形 121"/>
              <p:cNvSpPr>
                <a:spLocks noChangeArrowheads="1"/>
              </p:cNvSpPr>
              <p:nvPr/>
            </p:nvSpPr>
            <p:spPr bwMode="auto">
              <a:xfrm>
                <a:off x="1259632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6" name="正方形/長方形 122"/>
              <p:cNvSpPr>
                <a:spLocks noChangeArrowheads="1"/>
              </p:cNvSpPr>
              <p:nvPr/>
            </p:nvSpPr>
            <p:spPr bwMode="auto">
              <a:xfrm>
                <a:off x="1259632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7" name="正方形/長方形 123"/>
              <p:cNvSpPr>
                <a:spLocks noChangeArrowheads="1"/>
              </p:cNvSpPr>
              <p:nvPr/>
            </p:nvSpPr>
            <p:spPr bwMode="auto">
              <a:xfrm>
                <a:off x="251520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8" name="正方形/長方形 124"/>
              <p:cNvSpPr>
                <a:spLocks noChangeArrowheads="1"/>
              </p:cNvSpPr>
              <p:nvPr/>
            </p:nvSpPr>
            <p:spPr bwMode="auto">
              <a:xfrm>
                <a:off x="251520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236" name="グループ化 60"/>
            <p:cNvGrpSpPr>
              <a:grpSpLocks/>
            </p:cNvGrpSpPr>
            <p:nvPr/>
          </p:nvGrpSpPr>
          <p:grpSpPr bwMode="auto">
            <a:xfrm>
              <a:off x="7851775" y="4214813"/>
              <a:ext cx="863600" cy="720725"/>
              <a:chOff x="251520" y="3860800"/>
              <a:chExt cx="1080120" cy="720328"/>
            </a:xfrm>
          </p:grpSpPr>
          <p:sp>
            <p:nvSpPr>
              <p:cNvPr id="251" name="角丸四角形 127"/>
              <p:cNvSpPr>
                <a:spLocks noChangeArrowheads="1"/>
              </p:cNvSpPr>
              <p:nvPr/>
            </p:nvSpPr>
            <p:spPr bwMode="auto">
              <a:xfrm>
                <a:off x="251520" y="3861048"/>
                <a:ext cx="1080120" cy="72008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lnSpc>
                    <a:spcPts val="18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2" name="正方形/長方形 128"/>
              <p:cNvSpPr>
                <a:spLocks noChangeArrowheads="1"/>
              </p:cNvSpPr>
              <p:nvPr/>
            </p:nvSpPr>
            <p:spPr bwMode="auto">
              <a:xfrm>
                <a:off x="57584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3" name="正方形/長方形 129"/>
              <p:cNvSpPr>
                <a:spLocks noChangeArrowheads="1"/>
              </p:cNvSpPr>
              <p:nvPr/>
            </p:nvSpPr>
            <p:spPr bwMode="auto">
              <a:xfrm>
                <a:off x="93588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4" name="正方形/長方形 130"/>
              <p:cNvSpPr>
                <a:spLocks noChangeArrowheads="1"/>
              </p:cNvSpPr>
              <p:nvPr/>
            </p:nvSpPr>
            <p:spPr bwMode="auto">
              <a:xfrm>
                <a:off x="57584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5" name="正方形/長方形 131"/>
              <p:cNvSpPr>
                <a:spLocks noChangeArrowheads="1"/>
              </p:cNvSpPr>
              <p:nvPr/>
            </p:nvSpPr>
            <p:spPr bwMode="auto">
              <a:xfrm>
                <a:off x="93588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6" name="正方形/長方形 132"/>
              <p:cNvSpPr>
                <a:spLocks noChangeArrowheads="1"/>
              </p:cNvSpPr>
              <p:nvPr/>
            </p:nvSpPr>
            <p:spPr bwMode="auto">
              <a:xfrm>
                <a:off x="1259632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7" name="正方形/長方形 133"/>
              <p:cNvSpPr>
                <a:spLocks noChangeArrowheads="1"/>
              </p:cNvSpPr>
              <p:nvPr/>
            </p:nvSpPr>
            <p:spPr bwMode="auto">
              <a:xfrm>
                <a:off x="1259632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8" name="正方形/長方形 134"/>
              <p:cNvSpPr>
                <a:spLocks noChangeArrowheads="1"/>
              </p:cNvSpPr>
              <p:nvPr/>
            </p:nvSpPr>
            <p:spPr bwMode="auto">
              <a:xfrm>
                <a:off x="251520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9" name="正方形/長方形 135"/>
              <p:cNvSpPr>
                <a:spLocks noChangeArrowheads="1"/>
              </p:cNvSpPr>
              <p:nvPr/>
            </p:nvSpPr>
            <p:spPr bwMode="auto">
              <a:xfrm>
                <a:off x="251520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237" name="図形 21"/>
            <p:cNvCxnSpPr>
              <a:cxnSpLocks noChangeShapeType="1"/>
            </p:cNvCxnSpPr>
            <p:nvPr/>
          </p:nvCxnSpPr>
          <p:spPr bwMode="auto">
            <a:xfrm rot="10800000">
              <a:off x="6994525" y="4411885"/>
              <a:ext cx="857250" cy="1588"/>
            </a:xfrm>
            <a:prstGeom prst="bent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38" name="グループ化 60"/>
            <p:cNvGrpSpPr>
              <a:grpSpLocks/>
            </p:cNvGrpSpPr>
            <p:nvPr/>
          </p:nvGrpSpPr>
          <p:grpSpPr bwMode="auto">
            <a:xfrm>
              <a:off x="6994525" y="5208588"/>
              <a:ext cx="863600" cy="720725"/>
              <a:chOff x="251520" y="3860800"/>
              <a:chExt cx="1080120" cy="720328"/>
            </a:xfrm>
          </p:grpSpPr>
          <p:sp>
            <p:nvSpPr>
              <p:cNvPr id="242" name="角丸四角形 138"/>
              <p:cNvSpPr>
                <a:spLocks noChangeArrowheads="1"/>
              </p:cNvSpPr>
              <p:nvPr/>
            </p:nvSpPr>
            <p:spPr bwMode="auto">
              <a:xfrm>
                <a:off x="251520" y="3861048"/>
                <a:ext cx="1080120" cy="72008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lnSpc>
                    <a:spcPts val="18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3" name="正方形/長方形 139"/>
              <p:cNvSpPr>
                <a:spLocks noChangeArrowheads="1"/>
              </p:cNvSpPr>
              <p:nvPr/>
            </p:nvSpPr>
            <p:spPr bwMode="auto">
              <a:xfrm>
                <a:off x="57584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4" name="正方形/長方形 140"/>
              <p:cNvSpPr>
                <a:spLocks noChangeArrowheads="1"/>
              </p:cNvSpPr>
              <p:nvPr/>
            </p:nvSpPr>
            <p:spPr bwMode="auto">
              <a:xfrm>
                <a:off x="935885" y="450912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5" name="正方形/長方形 141"/>
              <p:cNvSpPr>
                <a:spLocks noChangeArrowheads="1"/>
              </p:cNvSpPr>
              <p:nvPr/>
            </p:nvSpPr>
            <p:spPr bwMode="auto">
              <a:xfrm>
                <a:off x="57584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6" name="正方形/長方形 142"/>
              <p:cNvSpPr>
                <a:spLocks noChangeArrowheads="1"/>
              </p:cNvSpPr>
              <p:nvPr/>
            </p:nvSpPr>
            <p:spPr bwMode="auto">
              <a:xfrm>
                <a:off x="935885" y="3860800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7" name="正方形/長方形 143"/>
              <p:cNvSpPr>
                <a:spLocks noChangeArrowheads="1"/>
              </p:cNvSpPr>
              <p:nvPr/>
            </p:nvSpPr>
            <p:spPr bwMode="auto">
              <a:xfrm>
                <a:off x="1259632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8" name="正方形/長方形 144"/>
              <p:cNvSpPr>
                <a:spLocks noChangeArrowheads="1"/>
              </p:cNvSpPr>
              <p:nvPr/>
            </p:nvSpPr>
            <p:spPr bwMode="auto">
              <a:xfrm>
                <a:off x="1259632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9" name="正方形/長方形 145"/>
              <p:cNvSpPr>
                <a:spLocks noChangeArrowheads="1"/>
              </p:cNvSpPr>
              <p:nvPr/>
            </p:nvSpPr>
            <p:spPr bwMode="auto">
              <a:xfrm>
                <a:off x="251520" y="436510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0" name="正方形/長方形 146"/>
              <p:cNvSpPr>
                <a:spLocks noChangeArrowheads="1"/>
              </p:cNvSpPr>
              <p:nvPr/>
            </p:nvSpPr>
            <p:spPr bwMode="auto">
              <a:xfrm>
                <a:off x="251520" y="4005064"/>
                <a:ext cx="72008" cy="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239" name="図形 21"/>
            <p:cNvCxnSpPr>
              <a:cxnSpLocks noChangeShapeType="1"/>
            </p:cNvCxnSpPr>
            <p:nvPr/>
          </p:nvCxnSpPr>
          <p:spPr bwMode="auto">
            <a:xfrm rot="10800000">
              <a:off x="6562725" y="4935538"/>
              <a:ext cx="431800" cy="633412"/>
            </a:xfrm>
            <a:prstGeom prst="bentConnector2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0" name="図形 21"/>
            <p:cNvCxnSpPr>
              <a:cxnSpLocks noChangeShapeType="1"/>
            </p:cNvCxnSpPr>
            <p:nvPr/>
          </p:nvCxnSpPr>
          <p:spPr bwMode="auto">
            <a:xfrm rot="5400000">
              <a:off x="7754144" y="5039519"/>
              <a:ext cx="633412" cy="425450"/>
            </a:xfrm>
            <a:prstGeom prst="bentConnector2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1" name="図形 21"/>
            <p:cNvCxnSpPr>
              <a:cxnSpLocks noChangeShapeType="1"/>
            </p:cNvCxnSpPr>
            <p:nvPr/>
          </p:nvCxnSpPr>
          <p:spPr bwMode="auto">
            <a:xfrm rot="10800000">
              <a:off x="6999964" y="4727575"/>
              <a:ext cx="857250" cy="1588"/>
            </a:xfrm>
            <a:prstGeom prst="bent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9" name="左右矢印 268"/>
          <p:cNvSpPr/>
          <p:nvPr/>
        </p:nvSpPr>
        <p:spPr bwMode="auto">
          <a:xfrm>
            <a:off x="5400331" y="5617261"/>
            <a:ext cx="568205" cy="365760"/>
          </a:xfrm>
          <a:prstGeom prst="left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4277735" y="5258405"/>
            <a:ext cx="1402911" cy="1125183"/>
            <a:chOff x="7660900" y="5323513"/>
            <a:chExt cx="1402911" cy="1125183"/>
          </a:xfrm>
        </p:grpSpPr>
        <p:sp>
          <p:nvSpPr>
            <p:cNvPr id="195" name="テキスト ボックス 194"/>
            <p:cNvSpPr txBox="1"/>
            <p:nvPr/>
          </p:nvSpPr>
          <p:spPr>
            <a:xfrm>
              <a:off x="7660900" y="5323513"/>
              <a:ext cx="14029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ソースコード</a:t>
              </a:r>
              <a:endPara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0" name="メモ 269"/>
            <p:cNvSpPr/>
            <p:nvPr/>
          </p:nvSpPr>
          <p:spPr bwMode="auto">
            <a:xfrm>
              <a:off x="8114601" y="5630090"/>
              <a:ext cx="554398" cy="666206"/>
            </a:xfrm>
            <a:prstGeom prst="foldedCorne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1" name="メモ 270"/>
            <p:cNvSpPr/>
            <p:nvPr/>
          </p:nvSpPr>
          <p:spPr bwMode="auto">
            <a:xfrm>
              <a:off x="8057993" y="5704112"/>
              <a:ext cx="554398" cy="666206"/>
            </a:xfrm>
            <a:prstGeom prst="foldedCorne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2" name="メモ 271"/>
            <p:cNvSpPr/>
            <p:nvPr/>
          </p:nvSpPr>
          <p:spPr bwMode="auto">
            <a:xfrm>
              <a:off x="7966552" y="5782490"/>
              <a:ext cx="554398" cy="666206"/>
            </a:xfrm>
            <a:prstGeom prst="foldedCorne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7" name="フッター プレースホルダー 36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368" name="スライド番号プレースホルダー 3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9</a:t>
            </a:fld>
            <a:endParaRPr lang="en-US" altLang="ja-JP"/>
          </a:p>
        </p:txBody>
      </p:sp>
      <p:sp>
        <p:nvSpPr>
          <p:cNvPr id="313" name="円/楕円 312"/>
          <p:cNvSpPr/>
          <p:nvPr/>
        </p:nvSpPr>
        <p:spPr bwMode="auto">
          <a:xfrm>
            <a:off x="658702" y="1263313"/>
            <a:ext cx="745067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要求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16" name="直線コネクタ 315"/>
          <p:cNvCxnSpPr/>
          <p:nvPr/>
        </p:nvCxnSpPr>
        <p:spPr bwMode="auto">
          <a:xfrm>
            <a:off x="2021992" y="1231390"/>
            <a:ext cx="0" cy="51680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7" name="直線矢印コネクタ 316"/>
          <p:cNvCxnSpPr>
            <a:stCxn id="313" idx="6"/>
            <a:endCxn id="11" idx="2"/>
          </p:cNvCxnSpPr>
          <p:nvPr/>
        </p:nvCxnSpPr>
        <p:spPr bwMode="auto">
          <a:xfrm>
            <a:off x="1403769" y="1500380"/>
            <a:ext cx="1575883" cy="1249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arrow" w="med" len="med"/>
            <a:tailEnd type="arrow" w="med" len="med"/>
          </a:ln>
          <a:effectLst/>
        </p:spPr>
      </p:cxnSp>
      <p:graphicFrame>
        <p:nvGraphicFramePr>
          <p:cNvPr id="318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98221"/>
              </p:ext>
            </p:extLst>
          </p:nvPr>
        </p:nvGraphicFramePr>
        <p:xfrm>
          <a:off x="284811" y="2260288"/>
          <a:ext cx="1499018" cy="655638"/>
        </p:xfrm>
        <a:graphic>
          <a:graphicData uri="http://schemas.openxmlformats.org/drawingml/2006/table">
            <a:tbl>
              <a:tblPr/>
              <a:tblGrid>
                <a:gridCol w="3001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2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01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9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001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事象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刺激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行動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応答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影響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ja-JP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0" name="テキスト ボックス 319"/>
          <p:cNvSpPr txBox="1"/>
          <p:nvPr/>
        </p:nvSpPr>
        <p:spPr>
          <a:xfrm>
            <a:off x="81102" y="1772973"/>
            <a:ext cx="1751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イベントリスト</a:t>
            </a:r>
          </a:p>
        </p:txBody>
      </p:sp>
      <p:sp>
        <p:nvSpPr>
          <p:cNvPr id="321" name="テキスト ボックス 320"/>
          <p:cNvSpPr txBox="1"/>
          <p:nvPr/>
        </p:nvSpPr>
        <p:spPr>
          <a:xfrm>
            <a:off x="4026192" y="3888787"/>
            <a:ext cx="128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モジュール</a:t>
            </a:r>
            <a:endParaRPr kumimoji="1" lang="en-US" altLang="ja-JP" sz="140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構造図</a:t>
            </a:r>
          </a:p>
        </p:txBody>
      </p:sp>
      <p:sp>
        <p:nvSpPr>
          <p:cNvPr id="322" name="Rectangle 71"/>
          <p:cNvSpPr>
            <a:spLocks noChangeArrowheads="1"/>
          </p:cNvSpPr>
          <p:nvPr/>
        </p:nvSpPr>
        <p:spPr bwMode="auto">
          <a:xfrm>
            <a:off x="212168" y="3722978"/>
            <a:ext cx="1376789" cy="792163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2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3" name="Rectangle 7"/>
          <p:cNvSpPr>
            <a:spLocks noChangeArrowheads="1"/>
          </p:cNvSpPr>
          <p:nvPr/>
        </p:nvSpPr>
        <p:spPr bwMode="auto">
          <a:xfrm>
            <a:off x="757874" y="3794416"/>
            <a:ext cx="566281" cy="6191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1" lang="ja-JP" altLang="en-US" sz="7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4" name="Oval 8"/>
          <p:cNvSpPr>
            <a:spLocks noChangeArrowheads="1"/>
          </p:cNvSpPr>
          <p:nvPr/>
        </p:nvSpPr>
        <p:spPr bwMode="auto">
          <a:xfrm>
            <a:off x="900562" y="3901373"/>
            <a:ext cx="318031" cy="13434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1" lang="ja-JP" altLang="en-US" sz="5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5" name="Line 18"/>
          <p:cNvSpPr>
            <a:spLocks noChangeShapeType="1"/>
          </p:cNvSpPr>
          <p:nvPr/>
        </p:nvSpPr>
        <p:spPr bwMode="auto">
          <a:xfrm>
            <a:off x="599529" y="4134141"/>
            <a:ext cx="301032" cy="9749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med"/>
            <a:tailEnd type="arrow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6" name="Oval 21"/>
          <p:cNvSpPr>
            <a:spLocks noChangeArrowheads="1"/>
          </p:cNvSpPr>
          <p:nvPr/>
        </p:nvSpPr>
        <p:spPr bwMode="auto">
          <a:xfrm>
            <a:off x="900562" y="4164034"/>
            <a:ext cx="318031" cy="13520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1" lang="ja-JP" altLang="en-US" sz="5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7" name="Line 22"/>
          <p:cNvSpPr>
            <a:spLocks noChangeShapeType="1"/>
          </p:cNvSpPr>
          <p:nvPr/>
        </p:nvSpPr>
        <p:spPr bwMode="auto">
          <a:xfrm flipV="1">
            <a:off x="599528" y="3968544"/>
            <a:ext cx="301033" cy="9098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med"/>
            <a:tailEnd type="arrow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8" name="テキスト ボックス 337"/>
          <p:cNvSpPr txBox="1"/>
          <p:nvPr/>
        </p:nvSpPr>
        <p:spPr>
          <a:xfrm>
            <a:off x="68612" y="3304453"/>
            <a:ext cx="1751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ユースケース図</a:t>
            </a:r>
          </a:p>
        </p:txBody>
      </p:sp>
      <p:sp>
        <p:nvSpPr>
          <p:cNvPr id="339" name="テキスト ボックス 338"/>
          <p:cNvSpPr txBox="1"/>
          <p:nvPr/>
        </p:nvSpPr>
        <p:spPr>
          <a:xfrm>
            <a:off x="86102" y="4790963"/>
            <a:ext cx="1505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要求</a:t>
            </a:r>
            <a:r>
              <a:rPr kumimoji="1" lang="ja-JP" altLang="en-US" sz="16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</a:t>
            </a:r>
            <a:endParaRPr kumimoji="1" lang="ja-JP" altLang="en-US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0" name="Rectangle 71"/>
          <p:cNvSpPr>
            <a:spLocks noChangeArrowheads="1"/>
          </p:cNvSpPr>
          <p:nvPr/>
        </p:nvSpPr>
        <p:spPr bwMode="auto">
          <a:xfrm>
            <a:off x="214668" y="5164518"/>
            <a:ext cx="1376789" cy="792163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2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 bwMode="auto">
          <a:xfrm>
            <a:off x="750044" y="5231178"/>
            <a:ext cx="364362" cy="18097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2" name="正方形/長方形 341"/>
          <p:cNvSpPr/>
          <p:nvPr/>
        </p:nvSpPr>
        <p:spPr bwMode="auto">
          <a:xfrm>
            <a:off x="502352" y="5655069"/>
            <a:ext cx="240556" cy="18097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円/楕円 13"/>
          <p:cNvSpPr/>
          <p:nvPr/>
        </p:nvSpPr>
        <p:spPr bwMode="auto">
          <a:xfrm>
            <a:off x="750044" y="5412153"/>
            <a:ext cx="88124" cy="10193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</a:p>
        </p:txBody>
      </p:sp>
      <p:cxnSp>
        <p:nvCxnSpPr>
          <p:cNvPr id="273" name="直線コネクタ 272"/>
          <p:cNvCxnSpPr>
            <a:stCxn id="14" idx="3"/>
            <a:endCxn id="342" idx="0"/>
          </p:cNvCxnSpPr>
          <p:nvPr/>
        </p:nvCxnSpPr>
        <p:spPr bwMode="auto">
          <a:xfrm flipH="1">
            <a:off x="622630" y="5499163"/>
            <a:ext cx="140319" cy="1559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44" name="円/楕円 343"/>
          <p:cNvSpPr/>
          <p:nvPr/>
        </p:nvSpPr>
        <p:spPr bwMode="auto">
          <a:xfrm>
            <a:off x="888155" y="5416900"/>
            <a:ext cx="88124" cy="10193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</a:p>
        </p:txBody>
      </p:sp>
      <p:sp>
        <p:nvSpPr>
          <p:cNvPr id="345" name="円/楕円 344"/>
          <p:cNvSpPr/>
          <p:nvPr/>
        </p:nvSpPr>
        <p:spPr bwMode="auto">
          <a:xfrm>
            <a:off x="1026282" y="5421663"/>
            <a:ext cx="88124" cy="10193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</a:p>
        </p:txBody>
      </p:sp>
      <p:sp>
        <p:nvSpPr>
          <p:cNvPr id="347" name="正方形/長方形 346"/>
          <p:cNvSpPr/>
          <p:nvPr/>
        </p:nvSpPr>
        <p:spPr bwMode="auto">
          <a:xfrm>
            <a:off x="811931" y="5655053"/>
            <a:ext cx="240556" cy="18097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8" name="正方形/長方形 347"/>
          <p:cNvSpPr/>
          <p:nvPr/>
        </p:nvSpPr>
        <p:spPr bwMode="auto">
          <a:xfrm>
            <a:off x="1145341" y="5650290"/>
            <a:ext cx="240556" cy="18097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64" name="直線コネクタ 363"/>
          <p:cNvCxnSpPr>
            <a:stCxn id="344" idx="4"/>
            <a:endCxn id="347" idx="0"/>
          </p:cNvCxnSpPr>
          <p:nvPr/>
        </p:nvCxnSpPr>
        <p:spPr bwMode="auto">
          <a:xfrm flipH="1">
            <a:off x="932209" y="5518838"/>
            <a:ext cx="8" cy="1362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5" name="直線コネクタ 364"/>
          <p:cNvCxnSpPr>
            <a:stCxn id="345" idx="5"/>
            <a:endCxn id="348" idx="0"/>
          </p:cNvCxnSpPr>
          <p:nvPr/>
        </p:nvCxnSpPr>
        <p:spPr bwMode="auto">
          <a:xfrm>
            <a:off x="1101501" y="5508673"/>
            <a:ext cx="164118" cy="1416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87" name="Rectangle 71"/>
          <p:cNvSpPr>
            <a:spLocks noChangeArrowheads="1"/>
          </p:cNvSpPr>
          <p:nvPr/>
        </p:nvSpPr>
        <p:spPr bwMode="auto">
          <a:xfrm>
            <a:off x="2411554" y="5583561"/>
            <a:ext cx="1367545" cy="7849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4" name="グループ化 183"/>
          <p:cNvGrpSpPr/>
          <p:nvPr/>
        </p:nvGrpSpPr>
        <p:grpSpPr>
          <a:xfrm>
            <a:off x="2858675" y="5725475"/>
            <a:ext cx="201896" cy="129713"/>
            <a:chOff x="2780102" y="5725475"/>
            <a:chExt cx="201896" cy="129713"/>
          </a:xfrm>
        </p:grpSpPr>
        <p:sp>
          <p:nvSpPr>
            <p:cNvPr id="286" name="円/楕円 285"/>
            <p:cNvSpPr/>
            <p:nvPr/>
          </p:nvSpPr>
          <p:spPr bwMode="auto">
            <a:xfrm>
              <a:off x="2845767" y="5725475"/>
              <a:ext cx="136231" cy="129713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40" name="直線コネクタ 139"/>
            <p:cNvCxnSpPr/>
            <p:nvPr/>
          </p:nvCxnSpPr>
          <p:spPr bwMode="auto">
            <a:xfrm>
              <a:off x="2780102" y="5730238"/>
              <a:ext cx="0" cy="1101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直線コネクタ 143"/>
            <p:cNvCxnSpPr/>
            <p:nvPr/>
          </p:nvCxnSpPr>
          <p:spPr bwMode="auto">
            <a:xfrm>
              <a:off x="2783879" y="5785568"/>
              <a:ext cx="6426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9" name="グループ化 188"/>
          <p:cNvGrpSpPr/>
          <p:nvPr/>
        </p:nvGrpSpPr>
        <p:grpSpPr>
          <a:xfrm>
            <a:off x="3328991" y="6149350"/>
            <a:ext cx="178415" cy="131634"/>
            <a:chOff x="3328991" y="6149350"/>
            <a:chExt cx="178415" cy="131634"/>
          </a:xfrm>
        </p:grpSpPr>
        <p:sp>
          <p:nvSpPr>
            <p:cNvPr id="389" name="円/楕円 388"/>
            <p:cNvSpPr/>
            <p:nvPr/>
          </p:nvSpPr>
          <p:spPr bwMode="auto">
            <a:xfrm>
              <a:off x="3345850" y="6149350"/>
              <a:ext cx="136231" cy="129713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90" name="直線コネクタ 389"/>
            <p:cNvCxnSpPr/>
            <p:nvPr/>
          </p:nvCxnSpPr>
          <p:spPr bwMode="auto">
            <a:xfrm flipV="1">
              <a:off x="3328991" y="6279063"/>
              <a:ext cx="178415" cy="192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7" name="グループ化 176"/>
          <p:cNvGrpSpPr/>
          <p:nvPr/>
        </p:nvGrpSpPr>
        <p:grpSpPr>
          <a:xfrm>
            <a:off x="446553" y="3968486"/>
            <a:ext cx="121666" cy="240391"/>
            <a:chOff x="446553" y="3968486"/>
            <a:chExt cx="121666" cy="240391"/>
          </a:xfrm>
        </p:grpSpPr>
        <p:sp>
          <p:nvSpPr>
            <p:cNvPr id="330" name="Oval 12"/>
            <p:cNvSpPr>
              <a:spLocks noChangeArrowheads="1"/>
            </p:cNvSpPr>
            <p:nvPr/>
          </p:nvSpPr>
          <p:spPr bwMode="auto">
            <a:xfrm>
              <a:off x="456394" y="3968486"/>
              <a:ext cx="101537" cy="9604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1" name="Line 13"/>
            <p:cNvSpPr>
              <a:spLocks noChangeShapeType="1"/>
            </p:cNvSpPr>
            <p:nvPr/>
          </p:nvSpPr>
          <p:spPr bwMode="auto">
            <a:xfrm>
              <a:off x="446553" y="4102087"/>
              <a:ext cx="12166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2" name="Line 14"/>
            <p:cNvSpPr>
              <a:spLocks noChangeShapeType="1"/>
            </p:cNvSpPr>
            <p:nvPr/>
          </p:nvSpPr>
          <p:spPr bwMode="auto">
            <a:xfrm flipH="1">
              <a:off x="507386" y="4069590"/>
              <a:ext cx="0" cy="816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4" name="Line 16"/>
            <p:cNvSpPr>
              <a:spLocks noChangeShapeType="1"/>
            </p:cNvSpPr>
            <p:nvPr/>
          </p:nvSpPr>
          <p:spPr bwMode="auto">
            <a:xfrm>
              <a:off x="507386" y="4144695"/>
              <a:ext cx="50545" cy="621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1" name="Line 16"/>
            <p:cNvSpPr>
              <a:spLocks noChangeShapeType="1"/>
            </p:cNvSpPr>
            <p:nvPr/>
          </p:nvSpPr>
          <p:spPr bwMode="auto">
            <a:xfrm flipH="1">
              <a:off x="450214" y="4146770"/>
              <a:ext cx="50545" cy="621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92" name="グループ化 391"/>
          <p:cNvGrpSpPr/>
          <p:nvPr/>
        </p:nvGrpSpPr>
        <p:grpSpPr>
          <a:xfrm>
            <a:off x="2476357" y="5679050"/>
            <a:ext cx="121666" cy="240391"/>
            <a:chOff x="446553" y="3968486"/>
            <a:chExt cx="121666" cy="240391"/>
          </a:xfrm>
        </p:grpSpPr>
        <p:sp>
          <p:nvSpPr>
            <p:cNvPr id="393" name="Oval 12"/>
            <p:cNvSpPr>
              <a:spLocks noChangeArrowheads="1"/>
            </p:cNvSpPr>
            <p:nvPr/>
          </p:nvSpPr>
          <p:spPr bwMode="auto">
            <a:xfrm>
              <a:off x="456394" y="3968486"/>
              <a:ext cx="101537" cy="9604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4" name="Line 13"/>
            <p:cNvSpPr>
              <a:spLocks noChangeShapeType="1"/>
            </p:cNvSpPr>
            <p:nvPr/>
          </p:nvSpPr>
          <p:spPr bwMode="auto">
            <a:xfrm>
              <a:off x="446553" y="4102087"/>
              <a:ext cx="12166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5" name="Line 14"/>
            <p:cNvSpPr>
              <a:spLocks noChangeShapeType="1"/>
            </p:cNvSpPr>
            <p:nvPr/>
          </p:nvSpPr>
          <p:spPr bwMode="auto">
            <a:xfrm flipH="1">
              <a:off x="507386" y="4069590"/>
              <a:ext cx="0" cy="81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6" name="Line 16"/>
            <p:cNvSpPr>
              <a:spLocks noChangeShapeType="1"/>
            </p:cNvSpPr>
            <p:nvPr/>
          </p:nvSpPr>
          <p:spPr bwMode="auto">
            <a:xfrm>
              <a:off x="507386" y="4144695"/>
              <a:ext cx="50545" cy="621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7" name="Line 16"/>
            <p:cNvSpPr>
              <a:spLocks noChangeShapeType="1"/>
            </p:cNvSpPr>
            <p:nvPr/>
          </p:nvSpPr>
          <p:spPr bwMode="auto">
            <a:xfrm flipH="1">
              <a:off x="450214" y="4146770"/>
              <a:ext cx="50545" cy="621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8" name="グループ化 187"/>
          <p:cNvGrpSpPr/>
          <p:nvPr/>
        </p:nvGrpSpPr>
        <p:grpSpPr>
          <a:xfrm>
            <a:off x="3226784" y="5839307"/>
            <a:ext cx="136231" cy="158758"/>
            <a:chOff x="3193450" y="5853593"/>
            <a:chExt cx="136231" cy="158758"/>
          </a:xfrm>
        </p:grpSpPr>
        <p:sp>
          <p:nvSpPr>
            <p:cNvPr id="388" name="円/楕円 387"/>
            <p:cNvSpPr/>
            <p:nvPr/>
          </p:nvSpPr>
          <p:spPr bwMode="auto">
            <a:xfrm>
              <a:off x="3193450" y="5882638"/>
              <a:ext cx="136231" cy="129713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399" name="直線コネクタ 398"/>
            <p:cNvCxnSpPr/>
            <p:nvPr/>
          </p:nvCxnSpPr>
          <p:spPr bwMode="auto">
            <a:xfrm flipV="1">
              <a:off x="3252952" y="5853593"/>
              <a:ext cx="32134" cy="2485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00" name="直線コネクタ 399"/>
            <p:cNvCxnSpPr/>
            <p:nvPr/>
          </p:nvCxnSpPr>
          <p:spPr bwMode="auto">
            <a:xfrm>
              <a:off x="3252657" y="5883579"/>
              <a:ext cx="32134" cy="2485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3" name="直線矢印コネクタ 182"/>
          <p:cNvCxnSpPr/>
          <p:nvPr/>
        </p:nvCxnSpPr>
        <p:spPr bwMode="auto">
          <a:xfrm>
            <a:off x="2640958" y="5785568"/>
            <a:ext cx="204346" cy="38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miter lim="800000"/>
            <a:headEnd type="none" w="med" len="med"/>
            <a:tailEnd type="arrow" w="sm" len="med"/>
          </a:ln>
          <a:effectLst/>
        </p:spPr>
      </p:cxnSp>
      <p:cxnSp>
        <p:nvCxnSpPr>
          <p:cNvPr id="401" name="直線矢印コネクタ 400"/>
          <p:cNvCxnSpPr/>
          <p:nvPr/>
        </p:nvCxnSpPr>
        <p:spPr bwMode="auto">
          <a:xfrm>
            <a:off x="3092826" y="5820956"/>
            <a:ext cx="124797" cy="607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miter lim="800000"/>
            <a:headEnd type="none" w="med" len="med"/>
            <a:tailEnd type="arrow" w="sm" len="med"/>
          </a:ln>
          <a:effectLst/>
        </p:spPr>
      </p:cxnSp>
      <p:cxnSp>
        <p:nvCxnSpPr>
          <p:cNvPr id="402" name="直線矢印コネクタ 401"/>
          <p:cNvCxnSpPr/>
          <p:nvPr/>
        </p:nvCxnSpPr>
        <p:spPr bwMode="auto">
          <a:xfrm>
            <a:off x="3333945" y="6016641"/>
            <a:ext cx="69519" cy="1129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miter lim="800000"/>
            <a:headEnd type="none" w="med" len="med"/>
            <a:tailEnd type="arrow" w="sm" len="med"/>
          </a:ln>
          <a:effectLst/>
        </p:spPr>
      </p:cxnSp>
      <p:grpSp>
        <p:nvGrpSpPr>
          <p:cNvPr id="386" name="グループ化 385"/>
          <p:cNvGrpSpPr/>
          <p:nvPr/>
        </p:nvGrpSpPr>
        <p:grpSpPr>
          <a:xfrm>
            <a:off x="2423802" y="4163539"/>
            <a:ext cx="1367545" cy="928102"/>
            <a:chOff x="904758" y="4148791"/>
            <a:chExt cx="1367545" cy="928102"/>
          </a:xfrm>
        </p:grpSpPr>
        <p:sp>
          <p:nvSpPr>
            <p:cNvPr id="398" name="Rectangle 71"/>
            <p:cNvSpPr>
              <a:spLocks noChangeArrowheads="1"/>
            </p:cNvSpPr>
            <p:nvPr/>
          </p:nvSpPr>
          <p:spPr bwMode="auto">
            <a:xfrm>
              <a:off x="904758" y="4148791"/>
              <a:ext cx="1367545" cy="928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03" name="Group 160"/>
            <p:cNvGrpSpPr>
              <a:grpSpLocks/>
            </p:cNvGrpSpPr>
            <p:nvPr/>
          </p:nvGrpSpPr>
          <p:grpSpPr bwMode="auto">
            <a:xfrm>
              <a:off x="959033" y="4457135"/>
              <a:ext cx="909527" cy="534488"/>
              <a:chOff x="1837" y="2251"/>
              <a:chExt cx="1065" cy="570"/>
            </a:xfrm>
          </p:grpSpPr>
          <p:sp>
            <p:nvSpPr>
              <p:cNvPr id="409" name="Oval 56"/>
              <p:cNvSpPr>
                <a:spLocks noChangeArrowheads="1"/>
              </p:cNvSpPr>
              <p:nvPr/>
            </p:nvSpPr>
            <p:spPr bwMode="auto">
              <a:xfrm>
                <a:off x="2013" y="2307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0" name="Line 57"/>
              <p:cNvSpPr>
                <a:spLocks noChangeShapeType="1"/>
              </p:cNvSpPr>
              <p:nvPr/>
            </p:nvSpPr>
            <p:spPr bwMode="auto">
              <a:xfrm>
                <a:off x="2113" y="2677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1" name="Oval 58"/>
              <p:cNvSpPr>
                <a:spLocks noChangeArrowheads="1"/>
              </p:cNvSpPr>
              <p:nvPr/>
            </p:nvSpPr>
            <p:spPr bwMode="auto">
              <a:xfrm>
                <a:off x="2395" y="2406"/>
                <a:ext cx="201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2" name="Line 59"/>
              <p:cNvSpPr>
                <a:spLocks noChangeShapeType="1"/>
              </p:cNvSpPr>
              <p:nvPr/>
            </p:nvSpPr>
            <p:spPr bwMode="auto">
              <a:xfrm>
                <a:off x="2113" y="2769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3" name="Arc 62"/>
              <p:cNvSpPr>
                <a:spLocks/>
              </p:cNvSpPr>
              <p:nvPr/>
            </p:nvSpPr>
            <p:spPr bwMode="auto">
              <a:xfrm rot="16945449" flipV="1">
                <a:off x="2735" y="2575"/>
                <a:ext cx="160" cy="175"/>
              </a:xfrm>
              <a:custGeom>
                <a:avLst/>
                <a:gdLst>
                  <a:gd name="T0" fmla="*/ 0 w 21600"/>
                  <a:gd name="T1" fmla="*/ 0 h 23472"/>
                  <a:gd name="T2" fmla="*/ 0 w 21600"/>
                  <a:gd name="T3" fmla="*/ 0 h 23472"/>
                  <a:gd name="T4" fmla="*/ 0 w 21600"/>
                  <a:gd name="T5" fmla="*/ 0 h 2347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472"/>
                  <a:gd name="T11" fmla="*/ 21600 w 21600"/>
                  <a:gd name="T12" fmla="*/ 23472 h 234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472" fill="none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</a:path>
                  <a:path w="21600" h="23472" stroke="0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  <a:lnTo>
                      <a:pt x="21600" y="19595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4" name="Arc 68"/>
              <p:cNvSpPr>
                <a:spLocks/>
              </p:cNvSpPr>
              <p:nvPr/>
            </p:nvSpPr>
            <p:spPr bwMode="auto">
              <a:xfrm rot="17132234" flipV="1">
                <a:off x="1869" y="2219"/>
                <a:ext cx="124" cy="188"/>
              </a:xfrm>
              <a:custGeom>
                <a:avLst/>
                <a:gdLst>
                  <a:gd name="T0" fmla="*/ 0 w 21600"/>
                  <a:gd name="T1" fmla="*/ 0 h 21879"/>
                  <a:gd name="T2" fmla="*/ 0 w 21600"/>
                  <a:gd name="T3" fmla="*/ 0 h 21879"/>
                  <a:gd name="T4" fmla="*/ 0 w 21600"/>
                  <a:gd name="T5" fmla="*/ 0 h 2187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9"/>
                  <a:gd name="T11" fmla="*/ 21600 w 21600"/>
                  <a:gd name="T12" fmla="*/ 21879 h 218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9" fill="none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</a:path>
                  <a:path w="21600" h="21879" stroke="0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  <a:lnTo>
                      <a:pt x="21600" y="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5" name="Arc 69"/>
              <p:cNvSpPr>
                <a:spLocks/>
              </p:cNvSpPr>
              <p:nvPr/>
            </p:nvSpPr>
            <p:spPr bwMode="auto">
              <a:xfrm rot="-236921">
                <a:off x="2213" y="2354"/>
                <a:ext cx="250" cy="71"/>
              </a:xfrm>
              <a:custGeom>
                <a:avLst/>
                <a:gdLst>
                  <a:gd name="T0" fmla="*/ 0 w 27137"/>
                  <a:gd name="T1" fmla="*/ 0 h 22591"/>
                  <a:gd name="T2" fmla="*/ 0 w 27137"/>
                  <a:gd name="T3" fmla="*/ 0 h 22591"/>
                  <a:gd name="T4" fmla="*/ 0 w 27137"/>
                  <a:gd name="T5" fmla="*/ 0 h 22591"/>
                  <a:gd name="T6" fmla="*/ 0 60000 65536"/>
                  <a:gd name="T7" fmla="*/ 0 60000 65536"/>
                  <a:gd name="T8" fmla="*/ 0 60000 65536"/>
                  <a:gd name="T9" fmla="*/ 0 w 27137"/>
                  <a:gd name="T10" fmla="*/ 0 h 22591"/>
                  <a:gd name="T11" fmla="*/ 27137 w 27137"/>
                  <a:gd name="T12" fmla="*/ 22591 h 22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137" h="22591" fill="none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</a:path>
                  <a:path w="27137" h="22591" stroke="0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  <a:lnTo>
                      <a:pt x="5537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6" name="Arc 70"/>
              <p:cNvSpPr>
                <a:spLocks/>
              </p:cNvSpPr>
              <p:nvPr/>
            </p:nvSpPr>
            <p:spPr bwMode="auto">
              <a:xfrm rot="599323" flipV="1">
                <a:off x="2141" y="2498"/>
                <a:ext cx="150" cy="181"/>
              </a:xfrm>
              <a:custGeom>
                <a:avLst/>
                <a:gdLst>
                  <a:gd name="T0" fmla="*/ 0 w 21588"/>
                  <a:gd name="T1" fmla="*/ 0 h 16263"/>
                  <a:gd name="T2" fmla="*/ 0 w 21588"/>
                  <a:gd name="T3" fmla="*/ 0 h 16263"/>
                  <a:gd name="T4" fmla="*/ 0 w 21588"/>
                  <a:gd name="T5" fmla="*/ 0 h 16263"/>
                  <a:gd name="T6" fmla="*/ 0 60000 65536"/>
                  <a:gd name="T7" fmla="*/ 0 60000 65536"/>
                  <a:gd name="T8" fmla="*/ 0 60000 65536"/>
                  <a:gd name="T9" fmla="*/ 0 w 21588"/>
                  <a:gd name="T10" fmla="*/ 0 h 16263"/>
                  <a:gd name="T11" fmla="*/ 21588 w 21588"/>
                  <a:gd name="T12" fmla="*/ 16263 h 1626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8" h="16263" fill="none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</a:path>
                  <a:path w="21588" h="16263" stroke="0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  <a:lnTo>
                      <a:pt x="21588" y="1626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rot="10800000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417" name="AutoShape 140"/>
              <p:cNvCxnSpPr>
                <a:cxnSpLocks noChangeShapeType="1"/>
                <a:stCxn id="411" idx="4"/>
                <a:endCxn id="419" idx="2"/>
              </p:cNvCxnSpPr>
              <p:nvPr/>
            </p:nvCxnSpPr>
            <p:spPr bwMode="auto">
              <a:xfrm rot="16200000" flipH="1">
                <a:off x="2456" y="2628"/>
                <a:ext cx="142" cy="61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sm" len="sm"/>
              </a:ln>
            </p:spPr>
          </p:cxnSp>
          <p:sp>
            <p:nvSpPr>
              <p:cNvPr id="418" name="Freeform 142"/>
              <p:cNvSpPr>
                <a:spLocks/>
              </p:cNvSpPr>
              <p:nvPr/>
            </p:nvSpPr>
            <p:spPr bwMode="auto">
              <a:xfrm>
                <a:off x="2275" y="2484"/>
                <a:ext cx="120" cy="193"/>
              </a:xfrm>
              <a:custGeom>
                <a:avLst/>
                <a:gdLst>
                  <a:gd name="T0" fmla="*/ 0 w 144"/>
                  <a:gd name="T1" fmla="*/ 193 h 240"/>
                  <a:gd name="T2" fmla="*/ 40 w 144"/>
                  <a:gd name="T3" fmla="*/ 77 h 240"/>
                  <a:gd name="T4" fmla="*/ 120 w 144"/>
                  <a:gd name="T5" fmla="*/ 0 h 240"/>
                  <a:gd name="T6" fmla="*/ 0 60000 65536"/>
                  <a:gd name="T7" fmla="*/ 0 60000 65536"/>
                  <a:gd name="T8" fmla="*/ 0 60000 65536"/>
                  <a:gd name="T9" fmla="*/ 0 w 144"/>
                  <a:gd name="T10" fmla="*/ 0 h 240"/>
                  <a:gd name="T11" fmla="*/ 144 w 144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" h="240">
                    <a:moveTo>
                      <a:pt x="0" y="240"/>
                    </a:moveTo>
                    <a:cubicBezTo>
                      <a:pt x="12" y="188"/>
                      <a:pt x="24" y="136"/>
                      <a:pt x="48" y="96"/>
                    </a:cubicBezTo>
                    <a:cubicBezTo>
                      <a:pt x="72" y="56"/>
                      <a:pt x="128" y="8"/>
                      <a:pt x="14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sm" len="sm"/>
              </a:ln>
            </p:spPr>
            <p:txBody>
              <a:bodyPr wrap="none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9" name="Oval 53"/>
              <p:cNvSpPr>
                <a:spLocks noChangeArrowheads="1"/>
              </p:cNvSpPr>
              <p:nvPr/>
            </p:nvSpPr>
            <p:spPr bwMode="auto">
              <a:xfrm>
                <a:off x="2557" y="2639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404" name="グループ化 403"/>
            <p:cNvGrpSpPr/>
            <p:nvPr/>
          </p:nvGrpSpPr>
          <p:grpSpPr>
            <a:xfrm>
              <a:off x="1536136" y="4235899"/>
              <a:ext cx="612837" cy="303806"/>
              <a:chOff x="1682530" y="4222252"/>
              <a:chExt cx="529052" cy="203491"/>
            </a:xfrm>
          </p:grpSpPr>
          <p:cxnSp>
            <p:nvCxnSpPr>
              <p:cNvPr id="405" name="直線コネクタ 404"/>
              <p:cNvCxnSpPr/>
              <p:nvPr/>
            </p:nvCxnSpPr>
            <p:spPr bwMode="auto">
              <a:xfrm>
                <a:off x="1971411" y="4222252"/>
                <a:ext cx="0" cy="20349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6" name="直線矢印コネクタ 405"/>
              <p:cNvCxnSpPr/>
              <p:nvPr/>
            </p:nvCxnSpPr>
            <p:spPr bwMode="auto">
              <a:xfrm>
                <a:off x="1682530" y="4305173"/>
                <a:ext cx="26108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07" name="直線矢印コネクタ 406"/>
              <p:cNvCxnSpPr/>
              <p:nvPr/>
            </p:nvCxnSpPr>
            <p:spPr bwMode="auto">
              <a:xfrm flipV="1">
                <a:off x="2001350" y="4235902"/>
                <a:ext cx="210232" cy="5744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08" name="直線矢印コネクタ 407"/>
              <p:cNvCxnSpPr/>
              <p:nvPr/>
            </p:nvCxnSpPr>
            <p:spPr bwMode="auto">
              <a:xfrm>
                <a:off x="2010253" y="4362604"/>
                <a:ext cx="197260" cy="4426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73" name="円/楕円 372"/>
          <p:cNvSpPr/>
          <p:nvPr/>
        </p:nvSpPr>
        <p:spPr bwMode="auto">
          <a:xfrm>
            <a:off x="5969657" y="1261370"/>
            <a:ext cx="2473362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設</a:t>
            </a:r>
            <a:r>
              <a:rPr kumimoji="0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計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499339" y="1258596"/>
            <a:ext cx="453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6073563" y="5147991"/>
            <a:ext cx="3022014" cy="1433427"/>
            <a:chOff x="4372551" y="5194192"/>
            <a:chExt cx="3022014" cy="1433427"/>
          </a:xfrm>
        </p:grpSpPr>
        <p:sp>
          <p:nvSpPr>
            <p:cNvPr id="3" name="正方形/長方形 2"/>
            <p:cNvSpPr/>
            <p:nvPr/>
          </p:nvSpPr>
          <p:spPr bwMode="auto">
            <a:xfrm>
              <a:off x="4372551" y="5194192"/>
              <a:ext cx="2901642" cy="14334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2" name="テキスト ボックス 191"/>
            <p:cNvSpPr txBox="1"/>
            <p:nvPr/>
          </p:nvSpPr>
          <p:spPr>
            <a:xfrm>
              <a:off x="4435978" y="5231178"/>
              <a:ext cx="1429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>
                  <a:solidFill>
                    <a:schemeClr val="bg1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シーケンス図</a:t>
              </a:r>
              <a:endParaRPr kumimoji="1" lang="ja-JP" altLang="en-US" sz="1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295" name="グループ化 294"/>
            <p:cNvGrpSpPr/>
            <p:nvPr/>
          </p:nvGrpSpPr>
          <p:grpSpPr>
            <a:xfrm>
              <a:off x="4704989" y="5583503"/>
              <a:ext cx="1055312" cy="800198"/>
              <a:chOff x="6854251" y="1851593"/>
              <a:chExt cx="3151897" cy="1925084"/>
            </a:xfrm>
          </p:grpSpPr>
          <p:sp>
            <p:nvSpPr>
              <p:cNvPr id="275" name="正方形/長方形 35"/>
              <p:cNvSpPr>
                <a:spLocks noChangeArrowheads="1"/>
              </p:cNvSpPr>
              <p:nvPr/>
            </p:nvSpPr>
            <p:spPr bwMode="auto">
              <a:xfrm>
                <a:off x="6854251" y="1851593"/>
                <a:ext cx="3151897" cy="1925084"/>
              </a:xfrm>
              <a:prstGeom prst="rect">
                <a:avLst/>
              </a:prstGeom>
              <a:solidFill>
                <a:srgbClr val="FFFFCC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24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276" name="直線コネクタ 20"/>
              <p:cNvCxnSpPr>
                <a:cxnSpLocks noChangeShapeType="1"/>
              </p:cNvCxnSpPr>
              <p:nvPr/>
            </p:nvCxnSpPr>
            <p:spPr bwMode="auto">
              <a:xfrm rot="5400000">
                <a:off x="6301049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1" name="直線矢印コネクタ 30"/>
              <p:cNvCxnSpPr>
                <a:cxnSpLocks noChangeShapeType="1"/>
              </p:cNvCxnSpPr>
              <p:nvPr/>
            </p:nvCxnSpPr>
            <p:spPr bwMode="auto">
              <a:xfrm>
                <a:off x="7093212" y="2244301"/>
                <a:ext cx="863600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2" name="直線矢印コネクタ 32"/>
              <p:cNvCxnSpPr>
                <a:cxnSpLocks noChangeShapeType="1"/>
              </p:cNvCxnSpPr>
              <p:nvPr/>
            </p:nvCxnSpPr>
            <p:spPr bwMode="auto">
              <a:xfrm>
                <a:off x="8964875" y="2676101"/>
                <a:ext cx="863600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3" name="直線コネクタ 37"/>
              <p:cNvCxnSpPr>
                <a:cxnSpLocks noChangeShapeType="1"/>
              </p:cNvCxnSpPr>
              <p:nvPr/>
            </p:nvCxnSpPr>
            <p:spPr bwMode="auto">
              <a:xfrm rot="5400000">
                <a:off x="7236087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4" name="直線コネクタ 38"/>
              <p:cNvCxnSpPr>
                <a:cxnSpLocks noChangeShapeType="1"/>
              </p:cNvCxnSpPr>
              <p:nvPr/>
            </p:nvCxnSpPr>
            <p:spPr bwMode="auto">
              <a:xfrm rot="5400000">
                <a:off x="8172712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5" name="直線コネクタ 39"/>
              <p:cNvCxnSpPr>
                <a:cxnSpLocks noChangeShapeType="1"/>
              </p:cNvCxnSpPr>
              <p:nvPr/>
            </p:nvCxnSpPr>
            <p:spPr bwMode="auto">
              <a:xfrm rot="5400000">
                <a:off x="9036312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8" name="直線矢印コネクタ 46"/>
              <p:cNvCxnSpPr>
                <a:cxnSpLocks noChangeShapeType="1"/>
              </p:cNvCxnSpPr>
              <p:nvPr/>
            </p:nvCxnSpPr>
            <p:spPr bwMode="auto">
              <a:xfrm>
                <a:off x="8028250" y="3107901"/>
                <a:ext cx="865187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0" name="直線矢印コネクタ 57"/>
              <p:cNvCxnSpPr>
                <a:cxnSpLocks noChangeShapeType="1"/>
              </p:cNvCxnSpPr>
              <p:nvPr/>
            </p:nvCxnSpPr>
            <p:spPr bwMode="auto">
              <a:xfrm>
                <a:off x="8028250" y="2460201"/>
                <a:ext cx="865187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2" name="直線矢印コネクタ 60"/>
              <p:cNvCxnSpPr>
                <a:cxnSpLocks noChangeShapeType="1"/>
              </p:cNvCxnSpPr>
              <p:nvPr/>
            </p:nvCxnSpPr>
            <p:spPr bwMode="auto">
              <a:xfrm>
                <a:off x="8964875" y="2961851"/>
                <a:ext cx="863600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4" name="直線矢印コネクタ 46"/>
              <p:cNvCxnSpPr>
                <a:cxnSpLocks noChangeShapeType="1"/>
              </p:cNvCxnSpPr>
              <p:nvPr/>
            </p:nvCxnSpPr>
            <p:spPr bwMode="auto">
              <a:xfrm>
                <a:off x="7135610" y="3299490"/>
                <a:ext cx="865187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97" name="グループ化 296"/>
            <p:cNvGrpSpPr/>
            <p:nvPr/>
          </p:nvGrpSpPr>
          <p:grpSpPr>
            <a:xfrm>
              <a:off x="4635318" y="5696714"/>
              <a:ext cx="1055312" cy="800198"/>
              <a:chOff x="6854251" y="1851593"/>
              <a:chExt cx="3151897" cy="1925084"/>
            </a:xfrm>
          </p:grpSpPr>
          <p:sp>
            <p:nvSpPr>
              <p:cNvPr id="298" name="正方形/長方形 35"/>
              <p:cNvSpPr>
                <a:spLocks noChangeArrowheads="1"/>
              </p:cNvSpPr>
              <p:nvPr/>
            </p:nvSpPr>
            <p:spPr bwMode="auto">
              <a:xfrm>
                <a:off x="6854251" y="1851593"/>
                <a:ext cx="3151897" cy="1925084"/>
              </a:xfrm>
              <a:prstGeom prst="rect">
                <a:avLst/>
              </a:prstGeom>
              <a:solidFill>
                <a:srgbClr val="FFFFCC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ja-JP" altLang="en-US" sz="24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299" name="直線コネクタ 20"/>
              <p:cNvCxnSpPr>
                <a:cxnSpLocks noChangeShapeType="1"/>
              </p:cNvCxnSpPr>
              <p:nvPr/>
            </p:nvCxnSpPr>
            <p:spPr bwMode="auto">
              <a:xfrm rot="5400000">
                <a:off x="6301049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0" name="直線矢印コネクタ 30"/>
              <p:cNvCxnSpPr>
                <a:cxnSpLocks noChangeShapeType="1"/>
              </p:cNvCxnSpPr>
              <p:nvPr/>
            </p:nvCxnSpPr>
            <p:spPr bwMode="auto">
              <a:xfrm>
                <a:off x="7093212" y="2244301"/>
                <a:ext cx="863600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1" name="直線矢印コネクタ 32"/>
              <p:cNvCxnSpPr>
                <a:cxnSpLocks noChangeShapeType="1"/>
              </p:cNvCxnSpPr>
              <p:nvPr/>
            </p:nvCxnSpPr>
            <p:spPr bwMode="auto">
              <a:xfrm>
                <a:off x="8964875" y="2676101"/>
                <a:ext cx="863600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2" name="直線コネクタ 37"/>
              <p:cNvCxnSpPr>
                <a:cxnSpLocks noChangeShapeType="1"/>
              </p:cNvCxnSpPr>
              <p:nvPr/>
            </p:nvCxnSpPr>
            <p:spPr bwMode="auto">
              <a:xfrm rot="5400000">
                <a:off x="7236087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3" name="直線コネクタ 38"/>
              <p:cNvCxnSpPr>
                <a:cxnSpLocks noChangeShapeType="1"/>
              </p:cNvCxnSpPr>
              <p:nvPr/>
            </p:nvCxnSpPr>
            <p:spPr bwMode="auto">
              <a:xfrm rot="5400000">
                <a:off x="8172712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4" name="直線コネクタ 39"/>
              <p:cNvCxnSpPr>
                <a:cxnSpLocks noChangeShapeType="1"/>
              </p:cNvCxnSpPr>
              <p:nvPr/>
            </p:nvCxnSpPr>
            <p:spPr bwMode="auto">
              <a:xfrm rot="5400000">
                <a:off x="9036312" y="2792899"/>
                <a:ext cx="1584325" cy="0"/>
              </a:xfrm>
              <a:prstGeom prst="line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5" name="直線矢印コネクタ 46"/>
              <p:cNvCxnSpPr>
                <a:cxnSpLocks noChangeShapeType="1"/>
              </p:cNvCxnSpPr>
              <p:nvPr/>
            </p:nvCxnSpPr>
            <p:spPr bwMode="auto">
              <a:xfrm>
                <a:off x="8028250" y="3107901"/>
                <a:ext cx="865187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6" name="直線矢印コネクタ 57"/>
              <p:cNvCxnSpPr>
                <a:cxnSpLocks noChangeShapeType="1"/>
              </p:cNvCxnSpPr>
              <p:nvPr/>
            </p:nvCxnSpPr>
            <p:spPr bwMode="auto">
              <a:xfrm>
                <a:off x="8028250" y="2460201"/>
                <a:ext cx="865187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" name="直線矢印コネクタ 60"/>
              <p:cNvCxnSpPr>
                <a:cxnSpLocks noChangeShapeType="1"/>
              </p:cNvCxnSpPr>
              <p:nvPr/>
            </p:nvCxnSpPr>
            <p:spPr bwMode="auto">
              <a:xfrm>
                <a:off x="8964875" y="2961851"/>
                <a:ext cx="863600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8" name="直線矢印コネクタ 46"/>
              <p:cNvCxnSpPr>
                <a:cxnSpLocks noChangeShapeType="1"/>
              </p:cNvCxnSpPr>
              <p:nvPr/>
            </p:nvCxnSpPr>
            <p:spPr bwMode="auto">
              <a:xfrm>
                <a:off x="7135610" y="3299490"/>
                <a:ext cx="865187" cy="1587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349" name="グループ化 348"/>
            <p:cNvGrpSpPr/>
            <p:nvPr/>
          </p:nvGrpSpPr>
          <p:grpSpPr>
            <a:xfrm>
              <a:off x="6374109" y="5574051"/>
              <a:ext cx="785483" cy="897359"/>
              <a:chOff x="4356042" y="5645496"/>
              <a:chExt cx="785483" cy="897359"/>
            </a:xfrm>
          </p:grpSpPr>
          <p:sp>
            <p:nvSpPr>
              <p:cNvPr id="309" name="Rectangle 71"/>
              <p:cNvSpPr>
                <a:spLocks noChangeArrowheads="1"/>
              </p:cNvSpPr>
              <p:nvPr/>
            </p:nvSpPr>
            <p:spPr bwMode="auto">
              <a:xfrm>
                <a:off x="4356042" y="5645496"/>
                <a:ext cx="785483" cy="897359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10" name="ひし形 309"/>
              <p:cNvSpPr/>
              <p:nvPr/>
            </p:nvSpPr>
            <p:spPr bwMode="auto">
              <a:xfrm>
                <a:off x="4553160" y="6043119"/>
                <a:ext cx="206220" cy="115096"/>
              </a:xfrm>
              <a:prstGeom prst="diamond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11" name="円/楕円 310"/>
              <p:cNvSpPr/>
              <p:nvPr/>
            </p:nvSpPr>
            <p:spPr bwMode="auto">
              <a:xfrm>
                <a:off x="4507473" y="5677845"/>
                <a:ext cx="307396" cy="80863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12" name="正方形/長方形 311"/>
              <p:cNvSpPr/>
              <p:nvPr/>
            </p:nvSpPr>
            <p:spPr bwMode="auto">
              <a:xfrm>
                <a:off x="4529834" y="5873482"/>
                <a:ext cx="257997" cy="7678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14" name="直線矢印コネクタ 313"/>
              <p:cNvCxnSpPr>
                <a:stCxn id="311" idx="4"/>
                <a:endCxn id="312" idx="0"/>
              </p:cNvCxnSpPr>
              <p:nvPr/>
            </p:nvCxnSpPr>
            <p:spPr bwMode="auto">
              <a:xfrm flipH="1">
                <a:off x="4658833" y="5758708"/>
                <a:ext cx="2338" cy="11477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cxnSp>
            <p:nvCxnSpPr>
              <p:cNvPr id="315" name="直線矢印コネクタ 314"/>
              <p:cNvCxnSpPr>
                <a:stCxn id="312" idx="2"/>
                <a:endCxn id="310" idx="0"/>
              </p:cNvCxnSpPr>
              <p:nvPr/>
            </p:nvCxnSpPr>
            <p:spPr bwMode="auto">
              <a:xfrm flipH="1">
                <a:off x="4656270" y="5950262"/>
                <a:ext cx="2563" cy="928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sp>
            <p:nvSpPr>
              <p:cNvPr id="325" name="正方形/長方形 324"/>
              <p:cNvSpPr/>
              <p:nvPr/>
            </p:nvSpPr>
            <p:spPr bwMode="auto">
              <a:xfrm>
                <a:off x="4839413" y="6249743"/>
                <a:ext cx="257997" cy="7204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27" name="カギ線コネクタ 326"/>
              <p:cNvCxnSpPr>
                <a:stCxn id="310" idx="3"/>
                <a:endCxn id="325" idx="0"/>
              </p:cNvCxnSpPr>
              <p:nvPr/>
            </p:nvCxnSpPr>
            <p:spPr bwMode="auto">
              <a:xfrm>
                <a:off x="4759380" y="6100667"/>
                <a:ext cx="209032" cy="149076"/>
              </a:xfrm>
              <a:prstGeom prst="bentConnector2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sp>
            <p:nvSpPr>
              <p:cNvPr id="328" name="正方形/長方形 327"/>
              <p:cNvSpPr/>
              <p:nvPr/>
            </p:nvSpPr>
            <p:spPr bwMode="auto">
              <a:xfrm>
                <a:off x="4529846" y="6243904"/>
                <a:ext cx="257997" cy="8740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29" name="直線矢印コネクタ 328"/>
              <p:cNvCxnSpPr>
                <a:stCxn id="310" idx="2"/>
                <a:endCxn id="328" idx="0"/>
              </p:cNvCxnSpPr>
              <p:nvPr/>
            </p:nvCxnSpPr>
            <p:spPr bwMode="auto">
              <a:xfrm>
                <a:off x="4656270" y="6158215"/>
                <a:ext cx="2575" cy="8568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sp>
            <p:nvSpPr>
              <p:cNvPr id="341" name="円/楕円 340"/>
              <p:cNvSpPr/>
              <p:nvPr/>
            </p:nvSpPr>
            <p:spPr bwMode="auto">
              <a:xfrm>
                <a:off x="4507457" y="6435146"/>
                <a:ext cx="307396" cy="80863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43" name="直線矢印コネクタ 342"/>
              <p:cNvCxnSpPr>
                <a:stCxn id="328" idx="2"/>
                <a:endCxn id="341" idx="0"/>
              </p:cNvCxnSpPr>
              <p:nvPr/>
            </p:nvCxnSpPr>
            <p:spPr bwMode="auto">
              <a:xfrm>
                <a:off x="4658845" y="6331310"/>
                <a:ext cx="2310" cy="10383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cxnSp>
            <p:nvCxnSpPr>
              <p:cNvPr id="346" name="カギ線コネクタ 345"/>
              <p:cNvCxnSpPr>
                <a:stCxn id="325" idx="2"/>
                <a:endCxn id="341" idx="0"/>
              </p:cNvCxnSpPr>
              <p:nvPr/>
            </p:nvCxnSpPr>
            <p:spPr bwMode="auto">
              <a:xfrm rot="5400000">
                <a:off x="4758103" y="6224836"/>
                <a:ext cx="113363" cy="307257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350" name="グループ化 349"/>
            <p:cNvGrpSpPr/>
            <p:nvPr/>
          </p:nvGrpSpPr>
          <p:grpSpPr>
            <a:xfrm>
              <a:off x="6307411" y="5640717"/>
              <a:ext cx="785483" cy="897359"/>
              <a:chOff x="4356042" y="5645496"/>
              <a:chExt cx="785483" cy="897359"/>
            </a:xfrm>
          </p:grpSpPr>
          <p:sp>
            <p:nvSpPr>
              <p:cNvPr id="351" name="Rectangle 71"/>
              <p:cNvSpPr>
                <a:spLocks noChangeArrowheads="1"/>
              </p:cNvSpPr>
              <p:nvPr/>
            </p:nvSpPr>
            <p:spPr bwMode="auto">
              <a:xfrm>
                <a:off x="4356042" y="5645496"/>
                <a:ext cx="785483" cy="897359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52" name="ひし形 351"/>
              <p:cNvSpPr/>
              <p:nvPr/>
            </p:nvSpPr>
            <p:spPr bwMode="auto">
              <a:xfrm>
                <a:off x="4553160" y="6043119"/>
                <a:ext cx="206220" cy="115096"/>
              </a:xfrm>
              <a:prstGeom prst="diamond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53" name="円/楕円 352"/>
              <p:cNvSpPr/>
              <p:nvPr/>
            </p:nvSpPr>
            <p:spPr bwMode="auto">
              <a:xfrm>
                <a:off x="4507473" y="5677845"/>
                <a:ext cx="307396" cy="80863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54" name="正方形/長方形 353"/>
              <p:cNvSpPr/>
              <p:nvPr/>
            </p:nvSpPr>
            <p:spPr bwMode="auto">
              <a:xfrm>
                <a:off x="4529834" y="5873482"/>
                <a:ext cx="257997" cy="7678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55" name="直線矢印コネクタ 354"/>
              <p:cNvCxnSpPr>
                <a:stCxn id="353" idx="4"/>
                <a:endCxn id="354" idx="0"/>
              </p:cNvCxnSpPr>
              <p:nvPr/>
            </p:nvCxnSpPr>
            <p:spPr bwMode="auto">
              <a:xfrm flipH="1">
                <a:off x="4658833" y="5758708"/>
                <a:ext cx="2338" cy="11477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cxnSp>
            <p:nvCxnSpPr>
              <p:cNvPr id="356" name="直線矢印コネクタ 355"/>
              <p:cNvCxnSpPr>
                <a:stCxn id="354" idx="2"/>
                <a:endCxn id="352" idx="0"/>
              </p:cNvCxnSpPr>
              <p:nvPr/>
            </p:nvCxnSpPr>
            <p:spPr bwMode="auto">
              <a:xfrm flipH="1">
                <a:off x="4656270" y="5950262"/>
                <a:ext cx="2563" cy="928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sp>
            <p:nvSpPr>
              <p:cNvPr id="357" name="正方形/長方形 356"/>
              <p:cNvSpPr/>
              <p:nvPr/>
            </p:nvSpPr>
            <p:spPr bwMode="auto">
              <a:xfrm>
                <a:off x="4839413" y="6249743"/>
                <a:ext cx="257997" cy="7204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58" name="カギ線コネクタ 357"/>
              <p:cNvCxnSpPr>
                <a:stCxn id="352" idx="3"/>
                <a:endCxn id="357" idx="0"/>
              </p:cNvCxnSpPr>
              <p:nvPr/>
            </p:nvCxnSpPr>
            <p:spPr bwMode="auto">
              <a:xfrm>
                <a:off x="4759380" y="6100667"/>
                <a:ext cx="209032" cy="149076"/>
              </a:xfrm>
              <a:prstGeom prst="bentConnector2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sp>
            <p:nvSpPr>
              <p:cNvPr id="359" name="正方形/長方形 358"/>
              <p:cNvSpPr/>
              <p:nvPr/>
            </p:nvSpPr>
            <p:spPr bwMode="auto">
              <a:xfrm>
                <a:off x="4529846" y="6243904"/>
                <a:ext cx="257997" cy="8740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60" name="直線矢印コネクタ 359"/>
              <p:cNvCxnSpPr>
                <a:stCxn id="352" idx="2"/>
                <a:endCxn id="359" idx="0"/>
              </p:cNvCxnSpPr>
              <p:nvPr/>
            </p:nvCxnSpPr>
            <p:spPr bwMode="auto">
              <a:xfrm>
                <a:off x="4656270" y="6158215"/>
                <a:ext cx="2575" cy="8568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sp>
            <p:nvSpPr>
              <p:cNvPr id="361" name="円/楕円 360"/>
              <p:cNvSpPr/>
              <p:nvPr/>
            </p:nvSpPr>
            <p:spPr bwMode="auto">
              <a:xfrm>
                <a:off x="4507457" y="6435146"/>
                <a:ext cx="307396" cy="80863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62" name="直線矢印コネクタ 361"/>
              <p:cNvCxnSpPr>
                <a:stCxn id="359" idx="2"/>
                <a:endCxn id="361" idx="0"/>
              </p:cNvCxnSpPr>
              <p:nvPr/>
            </p:nvCxnSpPr>
            <p:spPr bwMode="auto">
              <a:xfrm>
                <a:off x="4658845" y="6331310"/>
                <a:ext cx="2310" cy="10383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  <p:cxnSp>
            <p:nvCxnSpPr>
              <p:cNvPr id="363" name="カギ線コネクタ 362"/>
              <p:cNvCxnSpPr>
                <a:stCxn id="357" idx="2"/>
                <a:endCxn id="361" idx="0"/>
              </p:cNvCxnSpPr>
              <p:nvPr/>
            </p:nvCxnSpPr>
            <p:spPr bwMode="auto">
              <a:xfrm rot="5400000">
                <a:off x="4758103" y="6224836"/>
                <a:ext cx="113363" cy="307257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arrow"/>
              </a:ln>
              <a:effectLst/>
            </p:spPr>
          </p:cxnSp>
        </p:grpSp>
        <p:sp>
          <p:nvSpPr>
            <p:cNvPr id="194" name="テキスト ボックス 193"/>
            <p:cNvSpPr txBox="1"/>
            <p:nvPr/>
          </p:nvSpPr>
          <p:spPr>
            <a:xfrm>
              <a:off x="5897436" y="5228233"/>
              <a:ext cx="14971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>
                  <a:solidFill>
                    <a:schemeClr val="bg1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フローチャート</a:t>
              </a:r>
              <a:endParaRPr kumimoji="1" lang="ja-JP" altLang="en-US" sz="1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8335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6802" y="227013"/>
            <a:ext cx="8353054" cy="609600"/>
          </a:xfrm>
        </p:spPr>
        <p:txBody>
          <a:bodyPr/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設計意図発掘ツールの活用（左ページ）</a:t>
            </a:r>
          </a:p>
        </p:txBody>
      </p:sp>
      <p:cxnSp>
        <p:nvCxnSpPr>
          <p:cNvPr id="7" name="直線コネクタ 6"/>
          <p:cNvCxnSpPr/>
          <p:nvPr/>
        </p:nvCxnSpPr>
        <p:spPr bwMode="auto">
          <a:xfrm>
            <a:off x="5252102" y="1258870"/>
            <a:ext cx="0" cy="51680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1" name="円/楕円 10"/>
          <p:cNvSpPr/>
          <p:nvPr/>
        </p:nvSpPr>
        <p:spPr bwMode="auto">
          <a:xfrm>
            <a:off x="855436" y="1027835"/>
            <a:ext cx="745067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分析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円/楕円 11"/>
          <p:cNvSpPr/>
          <p:nvPr/>
        </p:nvSpPr>
        <p:spPr bwMode="auto">
          <a:xfrm>
            <a:off x="6156043" y="1027838"/>
            <a:ext cx="2341473" cy="474133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</a:t>
            </a:r>
            <a:r>
              <a:rPr kumimoji="0" lang="ja-JP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設計</a:t>
            </a:r>
          </a:p>
        </p:txBody>
      </p:sp>
      <p:grpSp>
        <p:nvGrpSpPr>
          <p:cNvPr id="30" name="グループ化 29"/>
          <p:cNvGrpSpPr/>
          <p:nvPr/>
        </p:nvGrpSpPr>
        <p:grpSpPr>
          <a:xfrm>
            <a:off x="224597" y="1929547"/>
            <a:ext cx="1340473" cy="878655"/>
            <a:chOff x="2346261" y="3835455"/>
            <a:chExt cx="1800225" cy="1152525"/>
          </a:xfrm>
        </p:grpSpPr>
        <p:sp>
          <p:nvSpPr>
            <p:cNvPr id="16" name="Rectangle 71"/>
            <p:cNvSpPr>
              <a:spLocks noChangeArrowheads="1"/>
            </p:cNvSpPr>
            <p:nvPr/>
          </p:nvSpPr>
          <p:spPr bwMode="auto">
            <a:xfrm>
              <a:off x="2346261" y="3835455"/>
              <a:ext cx="1800225" cy="11525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7" name="Group 160"/>
            <p:cNvGrpSpPr>
              <a:grpSpLocks/>
            </p:cNvGrpSpPr>
            <p:nvPr/>
          </p:nvGrpSpPr>
          <p:grpSpPr bwMode="auto">
            <a:xfrm>
              <a:off x="2417698" y="3908480"/>
              <a:ext cx="1547813" cy="904875"/>
              <a:chOff x="1837" y="2251"/>
              <a:chExt cx="975" cy="570"/>
            </a:xfrm>
          </p:grpSpPr>
          <p:sp>
            <p:nvSpPr>
              <p:cNvPr id="18" name="Oval 53"/>
              <p:cNvSpPr>
                <a:spLocks noChangeArrowheads="1"/>
              </p:cNvSpPr>
              <p:nvPr/>
            </p:nvSpPr>
            <p:spPr bwMode="auto">
              <a:xfrm>
                <a:off x="2557" y="2639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" name="Oval 56"/>
              <p:cNvSpPr>
                <a:spLocks noChangeArrowheads="1"/>
              </p:cNvSpPr>
              <p:nvPr/>
            </p:nvSpPr>
            <p:spPr bwMode="auto">
              <a:xfrm>
                <a:off x="2013" y="2307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Line 57"/>
              <p:cNvSpPr>
                <a:spLocks noChangeShapeType="1"/>
              </p:cNvSpPr>
              <p:nvPr/>
            </p:nvSpPr>
            <p:spPr bwMode="auto">
              <a:xfrm>
                <a:off x="2113" y="2677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" name="Oval 58"/>
              <p:cNvSpPr>
                <a:spLocks noChangeArrowheads="1"/>
              </p:cNvSpPr>
              <p:nvPr/>
            </p:nvSpPr>
            <p:spPr bwMode="auto">
              <a:xfrm>
                <a:off x="2395" y="2406"/>
                <a:ext cx="201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" name="Line 59"/>
              <p:cNvSpPr>
                <a:spLocks noChangeShapeType="1"/>
              </p:cNvSpPr>
              <p:nvPr/>
            </p:nvSpPr>
            <p:spPr bwMode="auto">
              <a:xfrm>
                <a:off x="2113" y="2769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" name="Arc 62"/>
              <p:cNvSpPr>
                <a:spLocks/>
              </p:cNvSpPr>
              <p:nvPr/>
            </p:nvSpPr>
            <p:spPr bwMode="auto">
              <a:xfrm rot="16945449" flipV="1">
                <a:off x="2645" y="2359"/>
                <a:ext cx="160" cy="175"/>
              </a:xfrm>
              <a:custGeom>
                <a:avLst/>
                <a:gdLst>
                  <a:gd name="T0" fmla="*/ 0 w 21600"/>
                  <a:gd name="T1" fmla="*/ 0 h 23472"/>
                  <a:gd name="T2" fmla="*/ 0 w 21600"/>
                  <a:gd name="T3" fmla="*/ 0 h 23472"/>
                  <a:gd name="T4" fmla="*/ 0 w 21600"/>
                  <a:gd name="T5" fmla="*/ 0 h 2347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472"/>
                  <a:gd name="T11" fmla="*/ 21600 w 21600"/>
                  <a:gd name="T12" fmla="*/ 23472 h 234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472" fill="none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</a:path>
                  <a:path w="21600" h="23472" stroke="0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  <a:lnTo>
                      <a:pt x="21600" y="19595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" name="Text Box 67"/>
              <p:cNvSpPr txBox="1">
                <a:spLocks noChangeArrowheads="1"/>
              </p:cNvSpPr>
              <p:nvPr/>
            </p:nvSpPr>
            <p:spPr bwMode="auto">
              <a:xfrm>
                <a:off x="2289" y="2274"/>
                <a:ext cx="225" cy="167"/>
              </a:xfrm>
              <a:prstGeom prst="rect">
                <a:avLst/>
              </a:prstGeom>
              <a:noFill/>
              <a:ln w="63500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l"/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5" name="Arc 68"/>
              <p:cNvSpPr>
                <a:spLocks/>
              </p:cNvSpPr>
              <p:nvPr/>
            </p:nvSpPr>
            <p:spPr bwMode="auto">
              <a:xfrm rot="17132234" flipV="1">
                <a:off x="1869" y="2219"/>
                <a:ext cx="124" cy="188"/>
              </a:xfrm>
              <a:custGeom>
                <a:avLst/>
                <a:gdLst>
                  <a:gd name="T0" fmla="*/ 0 w 21600"/>
                  <a:gd name="T1" fmla="*/ 0 h 21879"/>
                  <a:gd name="T2" fmla="*/ 0 w 21600"/>
                  <a:gd name="T3" fmla="*/ 0 h 21879"/>
                  <a:gd name="T4" fmla="*/ 0 w 21600"/>
                  <a:gd name="T5" fmla="*/ 0 h 2187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9"/>
                  <a:gd name="T11" fmla="*/ 21600 w 21600"/>
                  <a:gd name="T12" fmla="*/ 21879 h 218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9" fill="none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</a:path>
                  <a:path w="21600" h="21879" stroke="0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  <a:lnTo>
                      <a:pt x="21600" y="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Arc 69"/>
              <p:cNvSpPr>
                <a:spLocks/>
              </p:cNvSpPr>
              <p:nvPr/>
            </p:nvSpPr>
            <p:spPr bwMode="auto">
              <a:xfrm rot="-236921">
                <a:off x="2213" y="2354"/>
                <a:ext cx="250" cy="71"/>
              </a:xfrm>
              <a:custGeom>
                <a:avLst/>
                <a:gdLst>
                  <a:gd name="T0" fmla="*/ 0 w 27137"/>
                  <a:gd name="T1" fmla="*/ 0 h 22591"/>
                  <a:gd name="T2" fmla="*/ 0 w 27137"/>
                  <a:gd name="T3" fmla="*/ 0 h 22591"/>
                  <a:gd name="T4" fmla="*/ 0 w 27137"/>
                  <a:gd name="T5" fmla="*/ 0 h 22591"/>
                  <a:gd name="T6" fmla="*/ 0 60000 65536"/>
                  <a:gd name="T7" fmla="*/ 0 60000 65536"/>
                  <a:gd name="T8" fmla="*/ 0 60000 65536"/>
                  <a:gd name="T9" fmla="*/ 0 w 27137"/>
                  <a:gd name="T10" fmla="*/ 0 h 22591"/>
                  <a:gd name="T11" fmla="*/ 27137 w 27137"/>
                  <a:gd name="T12" fmla="*/ 22591 h 22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137" h="22591" fill="none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</a:path>
                  <a:path w="27137" h="22591" stroke="0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  <a:lnTo>
                      <a:pt x="5537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7" name="Arc 70"/>
              <p:cNvSpPr>
                <a:spLocks/>
              </p:cNvSpPr>
              <p:nvPr/>
            </p:nvSpPr>
            <p:spPr bwMode="auto">
              <a:xfrm rot="599323" flipV="1">
                <a:off x="2141" y="2498"/>
                <a:ext cx="150" cy="181"/>
              </a:xfrm>
              <a:custGeom>
                <a:avLst/>
                <a:gdLst>
                  <a:gd name="T0" fmla="*/ 0 w 21588"/>
                  <a:gd name="T1" fmla="*/ 0 h 16263"/>
                  <a:gd name="T2" fmla="*/ 0 w 21588"/>
                  <a:gd name="T3" fmla="*/ 0 h 16263"/>
                  <a:gd name="T4" fmla="*/ 0 w 21588"/>
                  <a:gd name="T5" fmla="*/ 0 h 16263"/>
                  <a:gd name="T6" fmla="*/ 0 60000 65536"/>
                  <a:gd name="T7" fmla="*/ 0 60000 65536"/>
                  <a:gd name="T8" fmla="*/ 0 60000 65536"/>
                  <a:gd name="T9" fmla="*/ 0 w 21588"/>
                  <a:gd name="T10" fmla="*/ 0 h 16263"/>
                  <a:gd name="T11" fmla="*/ 21588 w 21588"/>
                  <a:gd name="T12" fmla="*/ 16263 h 1626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8" h="16263" fill="none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</a:path>
                  <a:path w="21588" h="16263" stroke="0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  <a:lnTo>
                      <a:pt x="21588" y="1626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</p:spPr>
            <p:txBody>
              <a:bodyPr rot="10800000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28" name="AutoShape 140"/>
              <p:cNvCxnSpPr>
                <a:cxnSpLocks noChangeShapeType="1"/>
                <a:stCxn id="21" idx="4"/>
                <a:endCxn id="18" idx="2"/>
              </p:cNvCxnSpPr>
              <p:nvPr/>
            </p:nvCxnSpPr>
            <p:spPr bwMode="auto">
              <a:xfrm rot="16200000" flipH="1">
                <a:off x="2456" y="2628"/>
                <a:ext cx="142" cy="61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med" len="med"/>
              </a:ln>
            </p:spPr>
          </p:cxnSp>
          <p:sp>
            <p:nvSpPr>
              <p:cNvPr id="29" name="Freeform 142"/>
              <p:cNvSpPr>
                <a:spLocks/>
              </p:cNvSpPr>
              <p:nvPr/>
            </p:nvSpPr>
            <p:spPr bwMode="auto">
              <a:xfrm>
                <a:off x="2275" y="2484"/>
                <a:ext cx="120" cy="193"/>
              </a:xfrm>
              <a:custGeom>
                <a:avLst/>
                <a:gdLst>
                  <a:gd name="T0" fmla="*/ 0 w 144"/>
                  <a:gd name="T1" fmla="*/ 193 h 240"/>
                  <a:gd name="T2" fmla="*/ 40 w 144"/>
                  <a:gd name="T3" fmla="*/ 77 h 240"/>
                  <a:gd name="T4" fmla="*/ 120 w 144"/>
                  <a:gd name="T5" fmla="*/ 0 h 240"/>
                  <a:gd name="T6" fmla="*/ 0 60000 65536"/>
                  <a:gd name="T7" fmla="*/ 0 60000 65536"/>
                  <a:gd name="T8" fmla="*/ 0 60000 65536"/>
                  <a:gd name="T9" fmla="*/ 0 w 144"/>
                  <a:gd name="T10" fmla="*/ 0 h 240"/>
                  <a:gd name="T11" fmla="*/ 144 w 144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" h="240">
                    <a:moveTo>
                      <a:pt x="0" y="240"/>
                    </a:moveTo>
                    <a:cubicBezTo>
                      <a:pt x="12" y="188"/>
                      <a:pt x="24" y="136"/>
                      <a:pt x="48" y="96"/>
                    </a:cubicBezTo>
                    <a:cubicBezTo>
                      <a:pt x="72" y="56"/>
                      <a:pt x="128" y="8"/>
                      <a:pt x="14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med" len="med"/>
              </a:ln>
            </p:spPr>
            <p:txBody>
              <a:bodyPr wrap="none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cxnSp>
        <p:nvCxnSpPr>
          <p:cNvPr id="141" name="直線矢印コネクタ 140"/>
          <p:cNvCxnSpPr>
            <a:stCxn id="11" idx="6"/>
            <a:endCxn id="12" idx="2"/>
          </p:cNvCxnSpPr>
          <p:nvPr/>
        </p:nvCxnSpPr>
        <p:spPr bwMode="auto">
          <a:xfrm>
            <a:off x="1600503" y="1264902"/>
            <a:ext cx="4555540" cy="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45" name="テキスト ボックス 144"/>
          <p:cNvSpPr txBox="1"/>
          <p:nvPr/>
        </p:nvSpPr>
        <p:spPr>
          <a:xfrm>
            <a:off x="73056" y="1583989"/>
            <a:ext cx="1751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データフロー図</a:t>
            </a:r>
          </a:p>
        </p:txBody>
      </p:sp>
      <p:sp>
        <p:nvSpPr>
          <p:cNvPr id="146" name="AutoShape 162"/>
          <p:cNvSpPr>
            <a:spLocks noChangeArrowheads="1"/>
          </p:cNvSpPr>
          <p:nvPr/>
        </p:nvSpPr>
        <p:spPr bwMode="auto">
          <a:xfrm>
            <a:off x="894833" y="2720618"/>
            <a:ext cx="665615" cy="734004"/>
          </a:xfrm>
          <a:prstGeom prst="can">
            <a:avLst>
              <a:gd name="adj" fmla="val 25000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辞書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9" name="テキスト ボックス 168"/>
          <p:cNvSpPr txBox="1"/>
          <p:nvPr/>
        </p:nvSpPr>
        <p:spPr>
          <a:xfrm>
            <a:off x="75002" y="3512814"/>
            <a:ext cx="2208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コントロールフロー</a:t>
            </a:r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</a:t>
            </a:r>
          </a:p>
        </p:txBody>
      </p:sp>
      <p:sp>
        <p:nvSpPr>
          <p:cNvPr id="367" name="フッター プレースホルダー 36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368" name="スライド番号プレースホルダー 3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10</a:t>
            </a:fld>
            <a:endParaRPr lang="en-US" altLang="ja-JP"/>
          </a:p>
        </p:txBody>
      </p:sp>
      <p:grpSp>
        <p:nvGrpSpPr>
          <p:cNvPr id="6" name="グループ化 5"/>
          <p:cNvGrpSpPr/>
          <p:nvPr/>
        </p:nvGrpSpPr>
        <p:grpSpPr>
          <a:xfrm>
            <a:off x="439819" y="3858019"/>
            <a:ext cx="1125252" cy="815247"/>
            <a:chOff x="904758" y="4148791"/>
            <a:chExt cx="1367545" cy="928102"/>
          </a:xfrm>
        </p:grpSpPr>
        <p:sp>
          <p:nvSpPr>
            <p:cNvPr id="366" name="Rectangle 71"/>
            <p:cNvSpPr>
              <a:spLocks noChangeArrowheads="1"/>
            </p:cNvSpPr>
            <p:nvPr/>
          </p:nvSpPr>
          <p:spPr bwMode="auto">
            <a:xfrm>
              <a:off x="904758" y="4148791"/>
              <a:ext cx="1367545" cy="928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69" name="Group 160"/>
            <p:cNvGrpSpPr>
              <a:grpSpLocks/>
            </p:cNvGrpSpPr>
            <p:nvPr/>
          </p:nvGrpSpPr>
          <p:grpSpPr bwMode="auto">
            <a:xfrm>
              <a:off x="959033" y="4457135"/>
              <a:ext cx="909527" cy="534488"/>
              <a:chOff x="1837" y="2251"/>
              <a:chExt cx="1065" cy="570"/>
            </a:xfrm>
          </p:grpSpPr>
          <p:sp>
            <p:nvSpPr>
              <p:cNvPr id="370" name="Oval 56"/>
              <p:cNvSpPr>
                <a:spLocks noChangeArrowheads="1"/>
              </p:cNvSpPr>
              <p:nvPr/>
            </p:nvSpPr>
            <p:spPr bwMode="auto">
              <a:xfrm>
                <a:off x="2013" y="2307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1" name="Line 57"/>
              <p:cNvSpPr>
                <a:spLocks noChangeShapeType="1"/>
              </p:cNvSpPr>
              <p:nvPr/>
            </p:nvSpPr>
            <p:spPr bwMode="auto">
              <a:xfrm>
                <a:off x="2113" y="2677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2" name="Oval 58"/>
              <p:cNvSpPr>
                <a:spLocks noChangeArrowheads="1"/>
              </p:cNvSpPr>
              <p:nvPr/>
            </p:nvSpPr>
            <p:spPr bwMode="auto">
              <a:xfrm>
                <a:off x="2395" y="2406"/>
                <a:ext cx="201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3" name="Line 59"/>
              <p:cNvSpPr>
                <a:spLocks noChangeShapeType="1"/>
              </p:cNvSpPr>
              <p:nvPr/>
            </p:nvSpPr>
            <p:spPr bwMode="auto">
              <a:xfrm>
                <a:off x="2113" y="2769"/>
                <a:ext cx="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4" name="Arc 62"/>
              <p:cNvSpPr>
                <a:spLocks/>
              </p:cNvSpPr>
              <p:nvPr/>
            </p:nvSpPr>
            <p:spPr bwMode="auto">
              <a:xfrm rot="16945449" flipV="1">
                <a:off x="2735" y="2575"/>
                <a:ext cx="160" cy="175"/>
              </a:xfrm>
              <a:custGeom>
                <a:avLst/>
                <a:gdLst>
                  <a:gd name="T0" fmla="*/ 0 w 21600"/>
                  <a:gd name="T1" fmla="*/ 0 h 23472"/>
                  <a:gd name="T2" fmla="*/ 0 w 21600"/>
                  <a:gd name="T3" fmla="*/ 0 h 23472"/>
                  <a:gd name="T4" fmla="*/ 0 w 21600"/>
                  <a:gd name="T5" fmla="*/ 0 h 2347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472"/>
                  <a:gd name="T11" fmla="*/ 21600 w 21600"/>
                  <a:gd name="T12" fmla="*/ 23472 h 234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472" fill="none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</a:path>
                  <a:path w="21600" h="23472" stroke="0" extrusionOk="0">
                    <a:moveTo>
                      <a:pt x="350" y="23472"/>
                    </a:moveTo>
                    <a:cubicBezTo>
                      <a:pt x="117" y="22192"/>
                      <a:pt x="0" y="20895"/>
                      <a:pt x="0" y="19595"/>
                    </a:cubicBezTo>
                    <a:cubicBezTo>
                      <a:pt x="-1" y="11184"/>
                      <a:pt x="4881" y="3539"/>
                      <a:pt x="12511" y="0"/>
                    </a:cubicBezTo>
                    <a:lnTo>
                      <a:pt x="21600" y="19595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6" name="Arc 68"/>
              <p:cNvSpPr>
                <a:spLocks/>
              </p:cNvSpPr>
              <p:nvPr/>
            </p:nvSpPr>
            <p:spPr bwMode="auto">
              <a:xfrm rot="17132234" flipV="1">
                <a:off x="1869" y="2219"/>
                <a:ext cx="124" cy="188"/>
              </a:xfrm>
              <a:custGeom>
                <a:avLst/>
                <a:gdLst>
                  <a:gd name="T0" fmla="*/ 0 w 21600"/>
                  <a:gd name="T1" fmla="*/ 0 h 21879"/>
                  <a:gd name="T2" fmla="*/ 0 w 21600"/>
                  <a:gd name="T3" fmla="*/ 0 h 21879"/>
                  <a:gd name="T4" fmla="*/ 0 w 21600"/>
                  <a:gd name="T5" fmla="*/ 0 h 2187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79"/>
                  <a:gd name="T11" fmla="*/ 21600 w 21600"/>
                  <a:gd name="T12" fmla="*/ 21879 h 218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79" fill="none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</a:path>
                  <a:path w="21600" h="21879" stroke="0" extrusionOk="0">
                    <a:moveTo>
                      <a:pt x="10009" y="21879"/>
                    </a:moveTo>
                    <a:cubicBezTo>
                      <a:pt x="3775" y="17915"/>
                      <a:pt x="0" y="11039"/>
                      <a:pt x="0" y="3652"/>
                    </a:cubicBezTo>
                    <a:cubicBezTo>
                      <a:pt x="-1" y="2428"/>
                      <a:pt x="104" y="1206"/>
                      <a:pt x="310" y="-1"/>
                    </a:cubicBezTo>
                    <a:lnTo>
                      <a:pt x="21600" y="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rot="10800000" vert="eaVert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7" name="Arc 69"/>
              <p:cNvSpPr>
                <a:spLocks/>
              </p:cNvSpPr>
              <p:nvPr/>
            </p:nvSpPr>
            <p:spPr bwMode="auto">
              <a:xfrm rot="-236921">
                <a:off x="2213" y="2354"/>
                <a:ext cx="250" cy="71"/>
              </a:xfrm>
              <a:custGeom>
                <a:avLst/>
                <a:gdLst>
                  <a:gd name="T0" fmla="*/ 0 w 27137"/>
                  <a:gd name="T1" fmla="*/ 0 h 22591"/>
                  <a:gd name="T2" fmla="*/ 0 w 27137"/>
                  <a:gd name="T3" fmla="*/ 0 h 22591"/>
                  <a:gd name="T4" fmla="*/ 0 w 27137"/>
                  <a:gd name="T5" fmla="*/ 0 h 22591"/>
                  <a:gd name="T6" fmla="*/ 0 60000 65536"/>
                  <a:gd name="T7" fmla="*/ 0 60000 65536"/>
                  <a:gd name="T8" fmla="*/ 0 60000 65536"/>
                  <a:gd name="T9" fmla="*/ 0 w 27137"/>
                  <a:gd name="T10" fmla="*/ 0 h 22591"/>
                  <a:gd name="T11" fmla="*/ 27137 w 27137"/>
                  <a:gd name="T12" fmla="*/ 22591 h 225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137" h="22591" fill="none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</a:path>
                  <a:path w="27137" h="22591" stroke="0" extrusionOk="0">
                    <a:moveTo>
                      <a:pt x="-1" y="721"/>
                    </a:moveTo>
                    <a:cubicBezTo>
                      <a:pt x="1806" y="242"/>
                      <a:pt x="3667" y="-1"/>
                      <a:pt x="5537" y="0"/>
                    </a:cubicBezTo>
                    <a:cubicBezTo>
                      <a:pt x="17466" y="0"/>
                      <a:pt x="27137" y="9670"/>
                      <a:pt x="27137" y="21600"/>
                    </a:cubicBezTo>
                    <a:cubicBezTo>
                      <a:pt x="27137" y="21930"/>
                      <a:pt x="27129" y="22260"/>
                      <a:pt x="27114" y="22591"/>
                    </a:cubicBezTo>
                    <a:lnTo>
                      <a:pt x="5537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8" name="Arc 70"/>
              <p:cNvSpPr>
                <a:spLocks/>
              </p:cNvSpPr>
              <p:nvPr/>
            </p:nvSpPr>
            <p:spPr bwMode="auto">
              <a:xfrm rot="599323" flipV="1">
                <a:off x="2141" y="2498"/>
                <a:ext cx="150" cy="181"/>
              </a:xfrm>
              <a:custGeom>
                <a:avLst/>
                <a:gdLst>
                  <a:gd name="T0" fmla="*/ 0 w 21588"/>
                  <a:gd name="T1" fmla="*/ 0 h 16263"/>
                  <a:gd name="T2" fmla="*/ 0 w 21588"/>
                  <a:gd name="T3" fmla="*/ 0 h 16263"/>
                  <a:gd name="T4" fmla="*/ 0 w 21588"/>
                  <a:gd name="T5" fmla="*/ 0 h 16263"/>
                  <a:gd name="T6" fmla="*/ 0 60000 65536"/>
                  <a:gd name="T7" fmla="*/ 0 60000 65536"/>
                  <a:gd name="T8" fmla="*/ 0 60000 65536"/>
                  <a:gd name="T9" fmla="*/ 0 w 21588"/>
                  <a:gd name="T10" fmla="*/ 0 h 16263"/>
                  <a:gd name="T11" fmla="*/ 21588 w 21588"/>
                  <a:gd name="T12" fmla="*/ 16263 h 1626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8" h="16263" fill="none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</a:path>
                  <a:path w="21588" h="16263" stroke="0" extrusionOk="0">
                    <a:moveTo>
                      <a:pt x="-1" y="15550"/>
                    </a:moveTo>
                    <a:cubicBezTo>
                      <a:pt x="197" y="9569"/>
                      <a:pt x="2866" y="3938"/>
                      <a:pt x="7372" y="-1"/>
                    </a:cubicBezTo>
                    <a:lnTo>
                      <a:pt x="21588" y="1626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med" len="med"/>
                <a:tailEnd type="arrow" w="sm" len="sm"/>
              </a:ln>
            </p:spPr>
            <p:txBody>
              <a:bodyPr rot="10800000" wrap="none" lIns="90000" tIns="46800" rIns="90000" bIns="46800" anchor="ctr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379" name="AutoShape 140"/>
              <p:cNvCxnSpPr>
                <a:cxnSpLocks noChangeShapeType="1"/>
                <a:stCxn id="372" idx="4"/>
                <a:endCxn id="381" idx="2"/>
              </p:cNvCxnSpPr>
              <p:nvPr/>
            </p:nvCxnSpPr>
            <p:spPr bwMode="auto">
              <a:xfrm rot="16200000" flipH="1">
                <a:off x="2456" y="2628"/>
                <a:ext cx="142" cy="61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sm" len="sm"/>
              </a:ln>
            </p:spPr>
          </p:cxnSp>
          <p:sp>
            <p:nvSpPr>
              <p:cNvPr id="380" name="Freeform 142"/>
              <p:cNvSpPr>
                <a:spLocks/>
              </p:cNvSpPr>
              <p:nvPr/>
            </p:nvSpPr>
            <p:spPr bwMode="auto">
              <a:xfrm>
                <a:off x="2275" y="2484"/>
                <a:ext cx="120" cy="193"/>
              </a:xfrm>
              <a:custGeom>
                <a:avLst/>
                <a:gdLst>
                  <a:gd name="T0" fmla="*/ 0 w 144"/>
                  <a:gd name="T1" fmla="*/ 193 h 240"/>
                  <a:gd name="T2" fmla="*/ 40 w 144"/>
                  <a:gd name="T3" fmla="*/ 77 h 240"/>
                  <a:gd name="T4" fmla="*/ 120 w 144"/>
                  <a:gd name="T5" fmla="*/ 0 h 240"/>
                  <a:gd name="T6" fmla="*/ 0 60000 65536"/>
                  <a:gd name="T7" fmla="*/ 0 60000 65536"/>
                  <a:gd name="T8" fmla="*/ 0 60000 65536"/>
                  <a:gd name="T9" fmla="*/ 0 w 144"/>
                  <a:gd name="T10" fmla="*/ 0 h 240"/>
                  <a:gd name="T11" fmla="*/ 144 w 144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" h="240">
                    <a:moveTo>
                      <a:pt x="0" y="240"/>
                    </a:moveTo>
                    <a:cubicBezTo>
                      <a:pt x="12" y="188"/>
                      <a:pt x="24" y="136"/>
                      <a:pt x="48" y="96"/>
                    </a:cubicBezTo>
                    <a:cubicBezTo>
                      <a:pt x="72" y="56"/>
                      <a:pt x="128" y="8"/>
                      <a:pt x="14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 type="none" w="med" len="med"/>
                <a:tailEnd type="arrow" w="sm" len="sm"/>
              </a:ln>
            </p:spPr>
            <p:txBody>
              <a:bodyPr wrap="none"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81" name="Oval 53"/>
              <p:cNvSpPr>
                <a:spLocks noChangeArrowheads="1"/>
              </p:cNvSpPr>
              <p:nvPr/>
            </p:nvSpPr>
            <p:spPr bwMode="auto">
              <a:xfrm>
                <a:off x="2557" y="2639"/>
                <a:ext cx="200" cy="1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kumimoji="1" lang="en-US" altLang="ja-JP" sz="7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5" name="グループ化 4"/>
            <p:cNvGrpSpPr/>
            <p:nvPr/>
          </p:nvGrpSpPr>
          <p:grpSpPr>
            <a:xfrm>
              <a:off x="1536136" y="4235899"/>
              <a:ext cx="612837" cy="303806"/>
              <a:chOff x="1682530" y="4222252"/>
              <a:chExt cx="529052" cy="203491"/>
            </a:xfrm>
          </p:grpSpPr>
          <p:cxnSp>
            <p:nvCxnSpPr>
              <p:cNvPr id="382" name="直線コネクタ 381"/>
              <p:cNvCxnSpPr/>
              <p:nvPr/>
            </p:nvCxnSpPr>
            <p:spPr bwMode="auto">
              <a:xfrm>
                <a:off x="1971411" y="4222252"/>
                <a:ext cx="0" cy="20349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3" name="直線矢印コネクタ 382"/>
              <p:cNvCxnSpPr/>
              <p:nvPr/>
            </p:nvCxnSpPr>
            <p:spPr bwMode="auto">
              <a:xfrm>
                <a:off x="1682530" y="4305173"/>
                <a:ext cx="26108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84" name="直線矢印コネクタ 383"/>
              <p:cNvCxnSpPr/>
              <p:nvPr/>
            </p:nvCxnSpPr>
            <p:spPr bwMode="auto">
              <a:xfrm flipV="1">
                <a:off x="2001350" y="4235902"/>
                <a:ext cx="210232" cy="5744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85" name="直線矢印コネクタ 384"/>
              <p:cNvCxnSpPr/>
              <p:nvPr/>
            </p:nvCxnSpPr>
            <p:spPr bwMode="auto">
              <a:xfrm>
                <a:off x="2010253" y="4362604"/>
                <a:ext cx="197260" cy="4426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86" name="円/楕円 385"/>
          <p:cNvSpPr/>
          <p:nvPr/>
        </p:nvSpPr>
        <p:spPr bwMode="auto">
          <a:xfrm>
            <a:off x="1587754" y="1789213"/>
            <a:ext cx="745067" cy="576557"/>
          </a:xfrm>
          <a:prstGeom prst="ellipse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機能</a:t>
            </a:r>
            <a:endParaRPr kumimoji="0" lang="ja-JP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六角形 3"/>
          <p:cNvSpPr/>
          <p:nvPr/>
        </p:nvSpPr>
        <p:spPr bwMode="auto">
          <a:xfrm>
            <a:off x="1617352" y="2454815"/>
            <a:ext cx="715469" cy="353387"/>
          </a:xfrm>
          <a:prstGeom prst="hexagon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データ</a:t>
            </a:r>
          </a:p>
        </p:txBody>
      </p:sp>
      <p:sp>
        <p:nvSpPr>
          <p:cNvPr id="404" name="六角形 403"/>
          <p:cNvSpPr/>
          <p:nvPr/>
        </p:nvSpPr>
        <p:spPr bwMode="auto">
          <a:xfrm>
            <a:off x="1606024" y="3956975"/>
            <a:ext cx="715469" cy="353387"/>
          </a:xfrm>
          <a:prstGeom prst="hexagon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</a:t>
            </a:r>
            <a:endParaRPr kumimoji="0" lang="ja-JP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5" name="六角形 404"/>
          <p:cNvSpPr/>
          <p:nvPr/>
        </p:nvSpPr>
        <p:spPr bwMode="auto">
          <a:xfrm>
            <a:off x="1596196" y="4419083"/>
            <a:ext cx="715469" cy="353387"/>
          </a:xfrm>
          <a:prstGeom prst="hexagon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状態</a:t>
            </a:r>
            <a:endParaRPr kumimoji="0" lang="ja-JP" alt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2701439" y="2020977"/>
            <a:ext cx="2287371" cy="1740408"/>
            <a:chOff x="1941459" y="2861049"/>
            <a:chExt cx="3123531" cy="2248306"/>
          </a:xfrm>
        </p:grpSpPr>
        <p:sp>
          <p:nvSpPr>
            <p:cNvPr id="8" name="正方形/長方形 7"/>
            <p:cNvSpPr/>
            <p:nvPr/>
          </p:nvSpPr>
          <p:spPr bwMode="auto">
            <a:xfrm>
              <a:off x="1941459" y="2861049"/>
              <a:ext cx="3123531" cy="224830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" name="グループ化 2"/>
            <p:cNvGrpSpPr/>
            <p:nvPr/>
          </p:nvGrpSpPr>
          <p:grpSpPr>
            <a:xfrm>
              <a:off x="2040934" y="2934875"/>
              <a:ext cx="2716525" cy="2044547"/>
              <a:chOff x="3992202" y="2418678"/>
              <a:chExt cx="3921666" cy="3132316"/>
            </a:xfrm>
          </p:grpSpPr>
          <p:sp>
            <p:nvSpPr>
              <p:cNvPr id="178" name="円/楕円 177"/>
              <p:cNvSpPr/>
              <p:nvPr/>
            </p:nvSpPr>
            <p:spPr bwMode="auto">
              <a:xfrm>
                <a:off x="4457485" y="2418678"/>
                <a:ext cx="3057570" cy="31323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9" name="円/楕円 178"/>
              <p:cNvSpPr/>
              <p:nvPr/>
            </p:nvSpPr>
            <p:spPr bwMode="auto">
              <a:xfrm>
                <a:off x="4989236" y="3001097"/>
                <a:ext cx="2060537" cy="2117849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0" name="円/楕円 179"/>
              <p:cNvSpPr/>
              <p:nvPr/>
            </p:nvSpPr>
            <p:spPr bwMode="auto">
              <a:xfrm>
                <a:off x="4723360" y="3091093"/>
                <a:ext cx="332345" cy="36389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D</a:t>
                </a:r>
                <a:endParaRPr kumimoji="0" lang="ja-JP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1" name="正方形/長方形 180"/>
              <p:cNvSpPr/>
              <p:nvPr/>
            </p:nvSpPr>
            <p:spPr bwMode="auto">
              <a:xfrm>
                <a:off x="3992202" y="2814690"/>
                <a:ext cx="465282" cy="38640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82" name="曲線コネクタ 181"/>
              <p:cNvCxnSpPr>
                <a:stCxn id="181" idx="3"/>
                <a:endCxn id="180" idx="1"/>
              </p:cNvCxnSpPr>
              <p:nvPr/>
            </p:nvCxnSpPr>
            <p:spPr bwMode="auto">
              <a:xfrm>
                <a:off x="4457485" y="3007895"/>
                <a:ext cx="314547" cy="136488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3" name="円/楕円 182"/>
              <p:cNvSpPr/>
              <p:nvPr/>
            </p:nvSpPr>
            <p:spPr bwMode="auto">
              <a:xfrm>
                <a:off x="5432892" y="3523140"/>
                <a:ext cx="1151598" cy="11171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4" name="円/楕円 183"/>
              <p:cNvSpPr/>
              <p:nvPr/>
            </p:nvSpPr>
            <p:spPr bwMode="auto">
              <a:xfrm>
                <a:off x="5188642" y="3451133"/>
                <a:ext cx="332345" cy="36389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B</a:t>
                </a:r>
                <a:endParaRPr kumimoji="0" lang="ja-JP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5" name="円/楕円 184"/>
              <p:cNvSpPr/>
              <p:nvPr/>
            </p:nvSpPr>
            <p:spPr bwMode="auto">
              <a:xfrm>
                <a:off x="5786863" y="3739165"/>
                <a:ext cx="332345" cy="36389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A</a:t>
                </a:r>
                <a:endParaRPr kumimoji="0" lang="ja-JP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86" name="曲線コネクタ 185"/>
              <p:cNvCxnSpPr>
                <a:stCxn id="180" idx="6"/>
                <a:endCxn id="184" idx="1"/>
              </p:cNvCxnSpPr>
              <p:nvPr/>
            </p:nvCxnSpPr>
            <p:spPr bwMode="auto">
              <a:xfrm>
                <a:off x="5055705" y="3273039"/>
                <a:ext cx="181609" cy="231385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7" name="曲線コネクタ 186"/>
              <p:cNvCxnSpPr>
                <a:stCxn id="184" idx="6"/>
                <a:endCxn id="185" idx="1"/>
              </p:cNvCxnSpPr>
              <p:nvPr/>
            </p:nvCxnSpPr>
            <p:spPr bwMode="auto">
              <a:xfrm>
                <a:off x="5520987" y="3633079"/>
                <a:ext cx="314547" cy="159377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88" name="グループ化 187"/>
              <p:cNvGrpSpPr/>
              <p:nvPr/>
            </p:nvGrpSpPr>
            <p:grpSpPr>
              <a:xfrm>
                <a:off x="5853332" y="4254850"/>
                <a:ext cx="258137" cy="216024"/>
                <a:chOff x="424880" y="5877272"/>
                <a:chExt cx="279648" cy="216024"/>
              </a:xfrm>
            </p:grpSpPr>
            <p:sp>
              <p:nvSpPr>
                <p:cNvPr id="189" name="正方形/長方形 188"/>
                <p:cNvSpPr/>
                <p:nvPr/>
              </p:nvSpPr>
              <p:spPr bwMode="auto">
                <a:xfrm>
                  <a:off x="424880" y="5877272"/>
                  <a:ext cx="279648" cy="21602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ja-JP" alt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cxnSp>
              <p:nvCxnSpPr>
                <p:cNvPr id="190" name="直線コネクタ 189"/>
                <p:cNvCxnSpPr/>
                <p:nvPr/>
              </p:nvCxnSpPr>
              <p:spPr bwMode="auto">
                <a:xfrm>
                  <a:off x="424880" y="5877272"/>
                  <a:ext cx="279648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1" name="直線コネクタ 190"/>
                <p:cNvCxnSpPr/>
                <p:nvPr/>
              </p:nvCxnSpPr>
              <p:spPr bwMode="auto">
                <a:xfrm>
                  <a:off x="424880" y="6093296"/>
                  <a:ext cx="279648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92" name="直線矢印コネクタ 191"/>
              <p:cNvCxnSpPr>
                <a:stCxn id="185" idx="4"/>
                <a:endCxn id="189" idx="0"/>
              </p:cNvCxnSpPr>
              <p:nvPr/>
            </p:nvCxnSpPr>
            <p:spPr bwMode="auto">
              <a:xfrm>
                <a:off x="5953035" y="4103056"/>
                <a:ext cx="29365" cy="15179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3" name="円/楕円 192"/>
              <p:cNvSpPr/>
              <p:nvPr/>
            </p:nvSpPr>
            <p:spPr bwMode="auto">
              <a:xfrm>
                <a:off x="6385083" y="3379125"/>
                <a:ext cx="332345" cy="36389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</a:t>
                </a:r>
                <a:endParaRPr kumimoji="0" lang="ja-JP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94" name="曲線コネクタ 193"/>
              <p:cNvCxnSpPr>
                <a:stCxn id="185" idx="7"/>
                <a:endCxn id="193" idx="2"/>
              </p:cNvCxnSpPr>
              <p:nvPr/>
            </p:nvCxnSpPr>
            <p:spPr bwMode="auto">
              <a:xfrm rot="5400000" flipH="1" flipV="1">
                <a:off x="6112118" y="3519491"/>
                <a:ext cx="231385" cy="314547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5" name="円/楕円 194"/>
              <p:cNvSpPr/>
              <p:nvPr/>
            </p:nvSpPr>
            <p:spPr bwMode="auto">
              <a:xfrm>
                <a:off x="6850365" y="3091093"/>
                <a:ext cx="332345" cy="36389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E</a:t>
                </a:r>
                <a:endParaRPr kumimoji="0" lang="ja-JP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6" name="正方形/長方形 195"/>
              <p:cNvSpPr/>
              <p:nvPr/>
            </p:nvSpPr>
            <p:spPr bwMode="auto">
              <a:xfrm>
                <a:off x="7448586" y="2814690"/>
                <a:ext cx="465282" cy="38640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97" name="曲線コネクタ 196"/>
              <p:cNvCxnSpPr>
                <a:stCxn id="193" idx="7"/>
                <a:endCxn id="195" idx="2"/>
              </p:cNvCxnSpPr>
              <p:nvPr/>
            </p:nvCxnSpPr>
            <p:spPr bwMode="auto">
              <a:xfrm rot="5400000" flipH="1" flipV="1">
                <a:off x="6679873" y="3261924"/>
                <a:ext cx="159377" cy="181609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8" name="曲線コネクタ 197"/>
              <p:cNvCxnSpPr>
                <a:stCxn id="195" idx="7"/>
                <a:endCxn id="196" idx="1"/>
              </p:cNvCxnSpPr>
              <p:nvPr/>
            </p:nvCxnSpPr>
            <p:spPr bwMode="auto">
              <a:xfrm rot="5400000" flipH="1" flipV="1">
                <a:off x="7223068" y="2918867"/>
                <a:ext cx="136488" cy="314547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9" name="四角形吹き出し 8"/>
          <p:cNvSpPr/>
          <p:nvPr/>
        </p:nvSpPr>
        <p:spPr bwMode="auto">
          <a:xfrm>
            <a:off x="2191075" y="1407796"/>
            <a:ext cx="446801" cy="395263"/>
          </a:xfrm>
          <a:prstGeom prst="wedgeRectCallout">
            <a:avLst>
              <a:gd name="adj1" fmla="val -79147"/>
              <a:gd name="adj2" fmla="val -1776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00" name="四角形吹き出し 199"/>
          <p:cNvSpPr/>
          <p:nvPr/>
        </p:nvSpPr>
        <p:spPr bwMode="auto">
          <a:xfrm>
            <a:off x="3540306" y="1448680"/>
            <a:ext cx="427694" cy="383228"/>
          </a:xfrm>
          <a:prstGeom prst="wedgeRectCallout">
            <a:avLst>
              <a:gd name="adj1" fmla="val -23936"/>
              <a:gd name="adj2" fmla="val 80498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0" lang="ja-JP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右矢印 9"/>
          <p:cNvSpPr/>
          <p:nvPr/>
        </p:nvSpPr>
        <p:spPr bwMode="auto">
          <a:xfrm>
            <a:off x="4988810" y="2499455"/>
            <a:ext cx="789303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1" name="四角形吹き出し 200"/>
          <p:cNvSpPr/>
          <p:nvPr/>
        </p:nvSpPr>
        <p:spPr bwMode="auto">
          <a:xfrm>
            <a:off x="5182717" y="2095258"/>
            <a:ext cx="455923" cy="344925"/>
          </a:xfrm>
          <a:prstGeom prst="wedgeRectCallout">
            <a:avLst>
              <a:gd name="adj1" fmla="val -32082"/>
              <a:gd name="adj2" fmla="val 100793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2" name="四角形吹き出し 201"/>
          <p:cNvSpPr/>
          <p:nvPr/>
        </p:nvSpPr>
        <p:spPr bwMode="auto">
          <a:xfrm>
            <a:off x="7314260" y="1613986"/>
            <a:ext cx="468761" cy="312948"/>
          </a:xfrm>
          <a:prstGeom prst="wedgeRectCallout">
            <a:avLst>
              <a:gd name="adj1" fmla="val -34242"/>
              <a:gd name="adj2" fmla="val 75332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3" name="四角形吹き出し 202"/>
          <p:cNvSpPr/>
          <p:nvPr/>
        </p:nvSpPr>
        <p:spPr bwMode="auto">
          <a:xfrm>
            <a:off x="6206901" y="4890471"/>
            <a:ext cx="406500" cy="348759"/>
          </a:xfrm>
          <a:prstGeom prst="wedgeRectCallout">
            <a:avLst>
              <a:gd name="adj1" fmla="val 19142"/>
              <a:gd name="adj2" fmla="val -95688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4" name="四角形吹き出し 203"/>
          <p:cNvSpPr/>
          <p:nvPr/>
        </p:nvSpPr>
        <p:spPr bwMode="auto">
          <a:xfrm>
            <a:off x="8189456" y="4899199"/>
            <a:ext cx="496668" cy="335877"/>
          </a:xfrm>
          <a:prstGeom prst="wedgeRectCallout">
            <a:avLst>
              <a:gd name="adj1" fmla="val -5212"/>
              <a:gd name="adj2" fmla="val -101783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5" name="四角形吹き出し 204"/>
          <p:cNvSpPr/>
          <p:nvPr/>
        </p:nvSpPr>
        <p:spPr bwMode="auto">
          <a:xfrm>
            <a:off x="2512024" y="3869680"/>
            <a:ext cx="464368" cy="355433"/>
          </a:xfrm>
          <a:prstGeom prst="wedgeRectCallout">
            <a:avLst>
              <a:gd name="adj1" fmla="val -93818"/>
              <a:gd name="adj2" fmla="val -44245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5778113" y="2012589"/>
            <a:ext cx="3238675" cy="2709917"/>
            <a:chOff x="4073333" y="1208169"/>
            <a:chExt cx="3238675" cy="2709917"/>
          </a:xfrm>
        </p:grpSpPr>
        <p:grpSp>
          <p:nvGrpSpPr>
            <p:cNvPr id="113" name="グループ化 112"/>
            <p:cNvGrpSpPr/>
            <p:nvPr/>
          </p:nvGrpSpPr>
          <p:grpSpPr>
            <a:xfrm>
              <a:off x="4107578" y="1613826"/>
              <a:ext cx="3204430" cy="2304260"/>
              <a:chOff x="669924" y="2708919"/>
              <a:chExt cx="3948113" cy="2260601"/>
            </a:xfrm>
          </p:grpSpPr>
          <p:sp>
            <p:nvSpPr>
              <p:cNvPr id="114" name="正方形/長方形 48"/>
              <p:cNvSpPr>
                <a:spLocks noChangeArrowheads="1"/>
              </p:cNvSpPr>
              <p:nvPr/>
            </p:nvSpPr>
            <p:spPr bwMode="auto">
              <a:xfrm>
                <a:off x="1774824" y="2708919"/>
                <a:ext cx="1700213" cy="75969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ja-JP" altLang="en-US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アプリ層</a:t>
                </a:r>
                <a:r>
                  <a:rPr kumimoji="0"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(app)</a:t>
                </a:r>
                <a:endPara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" name="正方形/長方形 114"/>
              <p:cNvSpPr/>
              <p:nvPr/>
            </p:nvSpPr>
            <p:spPr bwMode="auto">
              <a:xfrm>
                <a:off x="3475037" y="2708920"/>
                <a:ext cx="1143000" cy="2260600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algn="ctr">
                  <a:defRPr/>
                </a:pPr>
                <a:r>
                  <a:rPr kumimoji="0" lang="ja-JP" altLang="en-US" sz="1200" dirty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ユーザ</a:t>
                </a:r>
                <a:endParaRPr kumimoji="0" lang="en-US" altLang="ja-JP" sz="11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defRPr/>
                </a:pPr>
                <a:r>
                  <a:rPr kumimoji="0" lang="ja-JP" altLang="en-US" sz="11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インタフェース</a:t>
                </a:r>
                <a:endPara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defRPr/>
                </a:pPr>
                <a:r>
                  <a:rPr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lang="en-US" altLang="ja-JP" sz="1200" dirty="0" err="1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ui</a:t>
                </a:r>
                <a:r>
                  <a:rPr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endPara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6" name="正方形/長方形 115"/>
              <p:cNvSpPr/>
              <p:nvPr/>
            </p:nvSpPr>
            <p:spPr bwMode="auto">
              <a:xfrm>
                <a:off x="669924" y="2708920"/>
                <a:ext cx="1104900" cy="2260600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algn="ctr">
                  <a:defRPr/>
                </a:pPr>
                <a:r>
                  <a:rPr kumimoji="0" lang="ja-JP" altLang="en-US" sz="1200" dirty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全体</a:t>
                </a:r>
                <a:r>
                  <a:rPr kumimoji="0" lang="ja-JP" altLang="en-US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管理</a:t>
                </a:r>
                <a:endPara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defRPr/>
                </a:pPr>
                <a:r>
                  <a:rPr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(sys)</a:t>
                </a:r>
                <a:endPara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7" name="正方形/長方形 48"/>
              <p:cNvSpPr>
                <a:spLocks noChangeArrowheads="1"/>
              </p:cNvSpPr>
              <p:nvPr/>
            </p:nvSpPr>
            <p:spPr bwMode="auto">
              <a:xfrm>
                <a:off x="1763688" y="3468613"/>
                <a:ext cx="1711349" cy="752475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ja-JP" altLang="en-US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ミドル層</a:t>
                </a:r>
                <a:r>
                  <a:rPr lang="en-US" altLang="ja-JP" sz="1200" dirty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kumimoji="0"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mid)</a:t>
                </a:r>
                <a:endPara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8" name="正方形/長方形 48"/>
              <p:cNvSpPr>
                <a:spLocks noChangeArrowheads="1"/>
              </p:cNvSpPr>
              <p:nvPr/>
            </p:nvSpPr>
            <p:spPr bwMode="auto">
              <a:xfrm>
                <a:off x="1774824" y="4221088"/>
                <a:ext cx="1700213" cy="748432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l"/>
                  <a:defRPr sz="28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  <a:defRPr sz="24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itchFamily="2" charset="2"/>
                  <a:buChar char="u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80000"/>
                  <a:buChar char="–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5000"/>
                  <a:buFont typeface="Wingdings" pitchFamily="2" charset="2"/>
                  <a:buChar char="ü"/>
                  <a:defRPr sz="2000">
                    <a:solidFill>
                      <a:schemeClr val="tx1"/>
                    </a:solidFill>
                    <a:latin typeface="HGP創英角ｺﾞｼｯｸUB" pitchFamily="50" charset="-128"/>
                    <a:ea typeface="HGP創英角ｺﾞｼｯｸUB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ja-JP" altLang="en-US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ドライバ層</a:t>
                </a:r>
                <a:r>
                  <a:rPr kumimoji="0"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kumimoji="0" lang="en-US" altLang="ja-JP" sz="1200" dirty="0" err="1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drv</a:t>
                </a:r>
                <a:r>
                  <a:rPr kumimoji="0" lang="en-US" altLang="ja-JP" sz="1200" dirty="0" smtClean="0">
                    <a:solidFill>
                      <a:schemeClr val="tx2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endPara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19" name="正方形/長方形 118"/>
            <p:cNvSpPr/>
            <p:nvPr/>
          </p:nvSpPr>
          <p:spPr bwMode="auto">
            <a:xfrm>
              <a:off x="5482573" y="1866757"/>
              <a:ext cx="431353" cy="36528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800" b="0" i="0" u="none" strike="noStrike" cap="none" normalizeH="0" baseline="0" dirty="0" smtClean="0">
                  <a:ln>
                    <a:noFill/>
                  </a:ln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0" name="正方形/長方形 119"/>
            <p:cNvSpPr/>
            <p:nvPr/>
          </p:nvSpPr>
          <p:spPr bwMode="auto">
            <a:xfrm>
              <a:off x="5159058" y="2675712"/>
              <a:ext cx="973813" cy="34314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BC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正方形/長方形 120"/>
            <p:cNvSpPr/>
            <p:nvPr/>
          </p:nvSpPr>
          <p:spPr bwMode="auto">
            <a:xfrm>
              <a:off x="5633855" y="2175838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正方形/長方形 121"/>
            <p:cNvSpPr/>
            <p:nvPr/>
          </p:nvSpPr>
          <p:spPr bwMode="auto">
            <a:xfrm>
              <a:off x="5615232" y="2625450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正方形/長方形 122"/>
            <p:cNvSpPr/>
            <p:nvPr/>
          </p:nvSpPr>
          <p:spPr bwMode="auto">
            <a:xfrm>
              <a:off x="5266896" y="2962658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24" name="直線コネクタ 123"/>
            <p:cNvCxnSpPr>
              <a:stCxn id="121" idx="2"/>
              <a:endCxn id="122" idx="0"/>
            </p:cNvCxnSpPr>
            <p:nvPr/>
          </p:nvCxnSpPr>
          <p:spPr bwMode="auto">
            <a:xfrm flipH="1">
              <a:off x="5674389" y="2288241"/>
              <a:ext cx="18623" cy="3372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25" name="正方形/長方形 124"/>
            <p:cNvSpPr/>
            <p:nvPr/>
          </p:nvSpPr>
          <p:spPr bwMode="auto">
            <a:xfrm>
              <a:off x="5957370" y="2962658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正方形/長方形 125"/>
            <p:cNvSpPr/>
            <p:nvPr/>
          </p:nvSpPr>
          <p:spPr bwMode="auto">
            <a:xfrm>
              <a:off x="5159059" y="3474483"/>
              <a:ext cx="377434" cy="33119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D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正方形/長方形 126"/>
            <p:cNvSpPr/>
            <p:nvPr/>
          </p:nvSpPr>
          <p:spPr bwMode="auto">
            <a:xfrm>
              <a:off x="5266896" y="3412270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正方形/長方形 127"/>
            <p:cNvSpPr/>
            <p:nvPr/>
          </p:nvSpPr>
          <p:spPr bwMode="auto">
            <a:xfrm>
              <a:off x="5860006" y="3474483"/>
              <a:ext cx="377434" cy="33119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E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正方形/長方形 128"/>
            <p:cNvSpPr/>
            <p:nvPr/>
          </p:nvSpPr>
          <p:spPr bwMode="auto">
            <a:xfrm>
              <a:off x="5967845" y="3412270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正方形/長方形 129"/>
            <p:cNvSpPr/>
            <p:nvPr/>
          </p:nvSpPr>
          <p:spPr bwMode="auto">
            <a:xfrm>
              <a:off x="4404189" y="2294252"/>
              <a:ext cx="377434" cy="33119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F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正方形/長方形 130"/>
            <p:cNvSpPr/>
            <p:nvPr/>
          </p:nvSpPr>
          <p:spPr bwMode="auto">
            <a:xfrm>
              <a:off x="4717229" y="2400644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正方形/長方形 131"/>
            <p:cNvSpPr/>
            <p:nvPr/>
          </p:nvSpPr>
          <p:spPr bwMode="auto">
            <a:xfrm>
              <a:off x="6648040" y="2350454"/>
              <a:ext cx="377434" cy="33119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G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正方形/長方形 132"/>
            <p:cNvSpPr/>
            <p:nvPr/>
          </p:nvSpPr>
          <p:spPr bwMode="auto">
            <a:xfrm>
              <a:off x="6579606" y="2456845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34" name="直線コネクタ 133"/>
            <p:cNvCxnSpPr>
              <a:stCxn id="123" idx="2"/>
              <a:endCxn id="127" idx="0"/>
            </p:cNvCxnSpPr>
            <p:nvPr/>
          </p:nvCxnSpPr>
          <p:spPr bwMode="auto">
            <a:xfrm>
              <a:off x="5326052" y="3075061"/>
              <a:ext cx="0" cy="3372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直線コネクタ 134"/>
            <p:cNvCxnSpPr>
              <a:stCxn id="125" idx="2"/>
              <a:endCxn id="129" idx="0"/>
            </p:cNvCxnSpPr>
            <p:nvPr/>
          </p:nvCxnSpPr>
          <p:spPr bwMode="auto">
            <a:xfrm>
              <a:off x="6016525" y="3075061"/>
              <a:ext cx="10476" cy="3372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直線コネクタ 135"/>
            <p:cNvCxnSpPr>
              <a:stCxn id="131" idx="0"/>
              <a:endCxn id="137" idx="1"/>
            </p:cNvCxnSpPr>
            <p:nvPr/>
          </p:nvCxnSpPr>
          <p:spPr bwMode="auto">
            <a:xfrm flipV="1">
              <a:off x="4776386" y="2063435"/>
              <a:ext cx="641792" cy="3372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37" name="正方形/長方形 136"/>
            <p:cNvSpPr/>
            <p:nvPr/>
          </p:nvSpPr>
          <p:spPr bwMode="auto">
            <a:xfrm>
              <a:off x="5418177" y="2007234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正方形/長方形 137"/>
            <p:cNvSpPr/>
            <p:nvPr/>
          </p:nvSpPr>
          <p:spPr bwMode="auto">
            <a:xfrm>
              <a:off x="5860006" y="2007234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39" name="直線コネクタ 138"/>
            <p:cNvCxnSpPr>
              <a:stCxn id="138" idx="3"/>
              <a:endCxn id="133" idx="1"/>
            </p:cNvCxnSpPr>
            <p:nvPr/>
          </p:nvCxnSpPr>
          <p:spPr bwMode="auto">
            <a:xfrm>
              <a:off x="5978320" y="2063436"/>
              <a:ext cx="601286" cy="4496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40" name="テキスト ボックス 139"/>
            <p:cNvSpPr txBox="1"/>
            <p:nvPr/>
          </p:nvSpPr>
          <p:spPr>
            <a:xfrm>
              <a:off x="4073333" y="1208169"/>
              <a:ext cx="20595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コンポーネント構造図</a:t>
              </a:r>
              <a:endPara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8" name="正方形/長方形 147"/>
            <p:cNvSpPr/>
            <p:nvPr/>
          </p:nvSpPr>
          <p:spPr bwMode="auto">
            <a:xfrm>
              <a:off x="4411449" y="3448118"/>
              <a:ext cx="377434" cy="33119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H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9" name="正方形/長方形 198"/>
            <p:cNvSpPr/>
            <p:nvPr/>
          </p:nvSpPr>
          <p:spPr bwMode="auto">
            <a:xfrm>
              <a:off x="6668379" y="3484406"/>
              <a:ext cx="377434" cy="331197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8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endParaRPr kumimoji="0" lang="ja-JP" altLang="en-US" sz="1800" b="0" i="0" u="none" strike="noStrike" cap="none" normalizeH="0" baseline="0" dirty="0" smtClean="0">
                <a:ln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6" name="正方形/長方形 205"/>
            <p:cNvSpPr/>
            <p:nvPr/>
          </p:nvSpPr>
          <p:spPr bwMode="auto">
            <a:xfrm>
              <a:off x="4521293" y="2567558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7" name="正方形/長方形 206"/>
            <p:cNvSpPr/>
            <p:nvPr/>
          </p:nvSpPr>
          <p:spPr bwMode="auto">
            <a:xfrm>
              <a:off x="4521293" y="3380342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208" name="直線コネクタ 207"/>
            <p:cNvCxnSpPr>
              <a:stCxn id="206" idx="2"/>
              <a:endCxn id="207" idx="0"/>
            </p:cNvCxnSpPr>
            <p:nvPr/>
          </p:nvCxnSpPr>
          <p:spPr bwMode="auto">
            <a:xfrm>
              <a:off x="4580450" y="2679961"/>
              <a:ext cx="0" cy="7003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209" name="正方形/長方形 208"/>
            <p:cNvSpPr/>
            <p:nvPr/>
          </p:nvSpPr>
          <p:spPr bwMode="auto">
            <a:xfrm>
              <a:off x="6792737" y="2632874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0" name="正方形/長方形 209"/>
            <p:cNvSpPr/>
            <p:nvPr/>
          </p:nvSpPr>
          <p:spPr bwMode="auto">
            <a:xfrm>
              <a:off x="6792737" y="3402116"/>
              <a:ext cx="118314" cy="112403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211" name="直線コネクタ 210"/>
            <p:cNvCxnSpPr>
              <a:stCxn id="209" idx="2"/>
              <a:endCxn id="210" idx="0"/>
            </p:cNvCxnSpPr>
            <p:nvPr/>
          </p:nvCxnSpPr>
          <p:spPr bwMode="auto">
            <a:xfrm>
              <a:off x="6851894" y="2745277"/>
              <a:ext cx="0" cy="6568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212" name="円/楕円 211"/>
          <p:cNvSpPr/>
          <p:nvPr/>
        </p:nvSpPr>
        <p:spPr bwMode="auto">
          <a:xfrm>
            <a:off x="3018985" y="4804226"/>
            <a:ext cx="1669553" cy="1494971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3" name="図 2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094" y="5137007"/>
            <a:ext cx="916412" cy="863663"/>
          </a:xfrm>
          <a:prstGeom prst="rect">
            <a:avLst/>
          </a:prstGeom>
        </p:spPr>
      </p:pic>
      <p:sp>
        <p:nvSpPr>
          <p:cNvPr id="214" name="メモ 213"/>
          <p:cNvSpPr/>
          <p:nvPr/>
        </p:nvSpPr>
        <p:spPr bwMode="auto">
          <a:xfrm>
            <a:off x="561469" y="5561782"/>
            <a:ext cx="759404" cy="856173"/>
          </a:xfrm>
          <a:prstGeom prst="foldedCorner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5" name="メモ 214"/>
          <p:cNvSpPr/>
          <p:nvPr/>
        </p:nvSpPr>
        <p:spPr bwMode="auto">
          <a:xfrm>
            <a:off x="492433" y="5637096"/>
            <a:ext cx="759404" cy="856173"/>
          </a:xfrm>
          <a:prstGeom prst="foldedCorner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既存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60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ド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6" name="メモ 215"/>
          <p:cNvSpPr/>
          <p:nvPr/>
        </p:nvSpPr>
        <p:spPr bwMode="auto">
          <a:xfrm>
            <a:off x="423396" y="5722448"/>
            <a:ext cx="759404" cy="856173"/>
          </a:xfrm>
          <a:prstGeom prst="foldedCorner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ソース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コード</a:t>
            </a:r>
            <a:endParaRPr kumimoji="0" lang="en-US" altLang="ja-JP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7" name="右矢印 216"/>
          <p:cNvSpPr/>
          <p:nvPr/>
        </p:nvSpPr>
        <p:spPr bwMode="auto">
          <a:xfrm rot="20717967">
            <a:off x="1629597" y="5498850"/>
            <a:ext cx="856166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8" name="右矢印 217"/>
          <p:cNvSpPr/>
          <p:nvPr/>
        </p:nvSpPr>
        <p:spPr bwMode="auto">
          <a:xfrm rot="20717967">
            <a:off x="4832753" y="4604901"/>
            <a:ext cx="856166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9" name="四角形吹き出し 218"/>
          <p:cNvSpPr/>
          <p:nvPr/>
        </p:nvSpPr>
        <p:spPr bwMode="auto">
          <a:xfrm>
            <a:off x="4485288" y="6121751"/>
            <a:ext cx="406500" cy="348759"/>
          </a:xfrm>
          <a:prstGeom prst="wedgeRectCallout">
            <a:avLst>
              <a:gd name="adj1" fmla="val -77263"/>
              <a:gd name="adj2" fmla="val -83203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0" name="四角形吹き出し 219"/>
          <p:cNvSpPr/>
          <p:nvPr/>
        </p:nvSpPr>
        <p:spPr bwMode="auto">
          <a:xfrm>
            <a:off x="5212695" y="5260581"/>
            <a:ext cx="406500" cy="348759"/>
          </a:xfrm>
          <a:prstGeom prst="wedgeRectCallout">
            <a:avLst>
              <a:gd name="adj1" fmla="val -16564"/>
              <a:gd name="adj2" fmla="val -116496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⑨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7821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>
            <a:off x="423395" y="1532384"/>
            <a:ext cx="3901867" cy="2556524"/>
            <a:chOff x="669924" y="2708919"/>
            <a:chExt cx="3799690" cy="2260601"/>
          </a:xfrm>
        </p:grpSpPr>
        <p:sp>
          <p:nvSpPr>
            <p:cNvPr id="34" name="正方形/長方形 48"/>
            <p:cNvSpPr>
              <a:spLocks noChangeArrowheads="1"/>
            </p:cNvSpPr>
            <p:nvPr/>
          </p:nvSpPr>
          <p:spPr bwMode="auto">
            <a:xfrm>
              <a:off x="1628128" y="2708919"/>
              <a:ext cx="1956656" cy="759693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アプリ層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(app)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正方形/長方形 34"/>
            <p:cNvSpPr/>
            <p:nvPr/>
          </p:nvSpPr>
          <p:spPr bwMode="auto">
            <a:xfrm>
              <a:off x="3584784" y="2708920"/>
              <a:ext cx="884830" cy="226060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>
                <a:defRPr/>
              </a:pPr>
              <a:r>
                <a:rPr kumimoji="0" lang="ja-JP" altLang="en-US" sz="11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ユーザ</a:t>
              </a:r>
              <a:endParaRPr kumimoji="0" lang="en-US" altLang="ja-JP" sz="105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defRPr/>
              </a:pPr>
              <a:r>
                <a:rPr kumimoji="0" lang="ja-JP" altLang="en-US" sz="105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インタフェース</a:t>
              </a:r>
              <a:endParaRPr kumimoji="0" lang="en-US" altLang="ja-JP" sz="1100" dirty="0" smtClean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defRPr/>
              </a:pPr>
              <a:r>
                <a:rPr lang="en-US" altLang="ja-JP" sz="11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en-US" altLang="ja-JP" sz="1100" dirty="0" err="1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ui</a:t>
              </a:r>
              <a:r>
                <a:rPr lang="en-US" altLang="ja-JP" sz="11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0" lang="ja-JP" altLang="en-US" sz="1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正方形/長方形 35"/>
            <p:cNvSpPr/>
            <p:nvPr/>
          </p:nvSpPr>
          <p:spPr bwMode="auto">
            <a:xfrm>
              <a:off x="669924" y="2708920"/>
              <a:ext cx="958204" cy="226060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>
                <a:defRPr/>
              </a:pPr>
              <a:r>
                <a: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全体</a:t>
              </a: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管理</a:t>
              </a:r>
              <a:endParaRPr kumimoji="0" lang="en-US" altLang="ja-JP" sz="1200" dirty="0" smtClean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defRPr/>
              </a:pPr>
              <a:r>
                <a:rPr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(sys)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正方形/長方形 48"/>
            <p:cNvSpPr>
              <a:spLocks noChangeArrowheads="1"/>
            </p:cNvSpPr>
            <p:nvPr/>
          </p:nvSpPr>
          <p:spPr bwMode="auto">
            <a:xfrm>
              <a:off x="1628128" y="3468613"/>
              <a:ext cx="1956656" cy="752475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ミドル層</a:t>
              </a:r>
              <a:r>
                <a:rPr lang="en-US" altLang="ja-JP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mid)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正方形/長方形 48"/>
            <p:cNvSpPr>
              <a:spLocks noChangeArrowheads="1"/>
            </p:cNvSpPr>
            <p:nvPr/>
          </p:nvSpPr>
          <p:spPr bwMode="auto">
            <a:xfrm>
              <a:off x="1628128" y="4221088"/>
              <a:ext cx="1956656" cy="748432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ドライバ層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0" lang="en-US" altLang="ja-JP" sz="1200" dirty="0" err="1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drv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9863" y="227013"/>
            <a:ext cx="8166197" cy="609600"/>
          </a:xfrm>
        </p:spPr>
        <p:txBody>
          <a:bodyPr/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設計意図発掘ツールの活用</a:t>
            </a:r>
            <a:r>
              <a:rPr kumimoji="1"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（右ページ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11</a:t>
            </a:fld>
            <a:endParaRPr lang="en-US" altLang="ja-JP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71" y="1961954"/>
            <a:ext cx="3590817" cy="223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グループ化 13"/>
          <p:cNvGrpSpPr/>
          <p:nvPr/>
        </p:nvGrpSpPr>
        <p:grpSpPr>
          <a:xfrm>
            <a:off x="4934857" y="1539644"/>
            <a:ext cx="3853463" cy="2556524"/>
            <a:chOff x="669924" y="2708919"/>
            <a:chExt cx="3799690" cy="2260601"/>
          </a:xfrm>
        </p:grpSpPr>
        <p:sp>
          <p:nvSpPr>
            <p:cNvPr id="15" name="正方形/長方形 48"/>
            <p:cNvSpPr>
              <a:spLocks noChangeArrowheads="1"/>
            </p:cNvSpPr>
            <p:nvPr/>
          </p:nvSpPr>
          <p:spPr bwMode="auto">
            <a:xfrm>
              <a:off x="1628128" y="2708919"/>
              <a:ext cx="1956656" cy="759693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アプリ層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(app)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 bwMode="auto">
            <a:xfrm>
              <a:off x="3584784" y="2708920"/>
              <a:ext cx="884830" cy="226060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>
                <a:defRPr/>
              </a:pPr>
              <a:r>
                <a:rPr kumimoji="0" lang="ja-JP" altLang="en-US" sz="11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ユーザ</a:t>
              </a:r>
              <a:endParaRPr kumimoji="0" lang="en-US" altLang="ja-JP" sz="105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defRPr/>
              </a:pPr>
              <a:r>
                <a:rPr kumimoji="0" lang="ja-JP" altLang="en-US" sz="105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インタフェース</a:t>
              </a:r>
              <a:endParaRPr kumimoji="0" lang="en-US" altLang="ja-JP" sz="1100" dirty="0" smtClean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defRPr/>
              </a:pPr>
              <a:r>
                <a:rPr lang="en-US" altLang="ja-JP" sz="11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en-US" altLang="ja-JP" sz="1100" dirty="0" err="1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ui</a:t>
              </a:r>
              <a:r>
                <a:rPr lang="en-US" altLang="ja-JP" sz="11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0" lang="ja-JP" altLang="en-US" sz="1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auto">
            <a:xfrm>
              <a:off x="669924" y="2708920"/>
              <a:ext cx="958204" cy="226060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>
                <a:defRPr/>
              </a:pPr>
              <a:r>
                <a:rPr kumimoji="0" lang="ja-JP" altLang="en-US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全体</a:t>
              </a: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管理</a:t>
              </a:r>
              <a:endParaRPr kumimoji="0" lang="en-US" altLang="ja-JP" sz="1200" dirty="0" smtClean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defRPr/>
              </a:pPr>
              <a:r>
                <a:rPr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(sys)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正方形/長方形 48"/>
            <p:cNvSpPr>
              <a:spLocks noChangeArrowheads="1"/>
            </p:cNvSpPr>
            <p:nvPr/>
          </p:nvSpPr>
          <p:spPr bwMode="auto">
            <a:xfrm>
              <a:off x="1628128" y="3468613"/>
              <a:ext cx="1956656" cy="752475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ミドル層</a:t>
              </a:r>
              <a:r>
                <a:rPr lang="en-US" altLang="ja-JP" sz="1200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mid)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正方形/長方形 48"/>
            <p:cNvSpPr>
              <a:spLocks noChangeArrowheads="1"/>
            </p:cNvSpPr>
            <p:nvPr/>
          </p:nvSpPr>
          <p:spPr bwMode="auto">
            <a:xfrm>
              <a:off x="1628128" y="4221088"/>
              <a:ext cx="1956656" cy="748432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Ø"/>
                <a:defRPr sz="24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itchFamily="2" charset="2"/>
                <a:buChar char="u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ja-JP" altLang="en-US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ドライバ層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0" lang="en-US" altLang="ja-JP" sz="1200" dirty="0" err="1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drv</a:t>
              </a:r>
              <a:r>
                <a:rPr kumimoji="0" lang="en-US" altLang="ja-JP" sz="1200" dirty="0" smtClean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0"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447" y="1856068"/>
            <a:ext cx="3552066" cy="233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1586053" y="4412702"/>
            <a:ext cx="1451415" cy="1366587"/>
            <a:chOff x="3018985" y="4497190"/>
            <a:chExt cx="1451415" cy="1366587"/>
          </a:xfrm>
        </p:grpSpPr>
        <p:sp>
          <p:nvSpPr>
            <p:cNvPr id="20" name="円/楕円 19"/>
            <p:cNvSpPr/>
            <p:nvPr/>
          </p:nvSpPr>
          <p:spPr bwMode="auto">
            <a:xfrm>
              <a:off x="3018985" y="4497190"/>
              <a:ext cx="1451415" cy="136658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0010" y="4788671"/>
              <a:ext cx="916412" cy="863663"/>
            </a:xfrm>
            <a:prstGeom prst="rect">
              <a:avLst/>
            </a:prstGeom>
          </p:spPr>
        </p:pic>
      </p:grpSp>
      <p:grpSp>
        <p:nvGrpSpPr>
          <p:cNvPr id="10" name="グループ化 9"/>
          <p:cNvGrpSpPr/>
          <p:nvPr/>
        </p:nvGrpSpPr>
        <p:grpSpPr>
          <a:xfrm>
            <a:off x="350826" y="5489212"/>
            <a:ext cx="897477" cy="1016839"/>
            <a:chOff x="350826" y="5489212"/>
            <a:chExt cx="897477" cy="1016839"/>
          </a:xfrm>
        </p:grpSpPr>
        <p:sp>
          <p:nvSpPr>
            <p:cNvPr id="22" name="メモ 21"/>
            <p:cNvSpPr/>
            <p:nvPr/>
          </p:nvSpPr>
          <p:spPr bwMode="auto">
            <a:xfrm>
              <a:off x="488899" y="5489212"/>
              <a:ext cx="759404" cy="856173"/>
            </a:xfrm>
            <a:prstGeom prst="foldedCorner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メモ 22"/>
            <p:cNvSpPr/>
            <p:nvPr/>
          </p:nvSpPr>
          <p:spPr bwMode="auto">
            <a:xfrm>
              <a:off x="419863" y="5564526"/>
              <a:ext cx="759404" cy="856173"/>
            </a:xfrm>
            <a:prstGeom prst="foldedCorner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既存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600" dirty="0" err="1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ー</a:t>
              </a: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ド</a:t>
              </a:r>
              <a:endPara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メモ 23"/>
            <p:cNvSpPr/>
            <p:nvPr/>
          </p:nvSpPr>
          <p:spPr bwMode="auto">
            <a:xfrm>
              <a:off x="350826" y="5649878"/>
              <a:ext cx="759404" cy="856173"/>
            </a:xfrm>
            <a:prstGeom prst="foldedCorner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ソース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</a:t>
              </a:r>
              <a:endPara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5" name="右矢印 24"/>
          <p:cNvSpPr/>
          <p:nvPr/>
        </p:nvSpPr>
        <p:spPr bwMode="auto">
          <a:xfrm rot="21072441">
            <a:off x="1126379" y="5051836"/>
            <a:ext cx="563530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四角形吹き出し 27"/>
          <p:cNvSpPr/>
          <p:nvPr/>
        </p:nvSpPr>
        <p:spPr bwMode="auto">
          <a:xfrm>
            <a:off x="2780727" y="4282307"/>
            <a:ext cx="406500" cy="348759"/>
          </a:xfrm>
          <a:prstGeom prst="wedgeRectCallout">
            <a:avLst>
              <a:gd name="adj1" fmla="val -96629"/>
              <a:gd name="adj2" fmla="val -27619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/>
              <a:t>⑩</a:t>
            </a:r>
            <a:endParaRPr lang="en-US" altLang="ja-JP" sz="1600" dirty="0" smtClean="0"/>
          </a:p>
        </p:txBody>
      </p:sp>
      <p:sp>
        <p:nvSpPr>
          <p:cNvPr id="30" name="右矢印 29"/>
          <p:cNvSpPr/>
          <p:nvPr/>
        </p:nvSpPr>
        <p:spPr bwMode="auto">
          <a:xfrm>
            <a:off x="1384821" y="5848052"/>
            <a:ext cx="3373159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右矢印 30"/>
          <p:cNvSpPr/>
          <p:nvPr/>
        </p:nvSpPr>
        <p:spPr bwMode="auto">
          <a:xfrm rot="16200000">
            <a:off x="2086647" y="3918098"/>
            <a:ext cx="522378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2" name="グループ化 31"/>
          <p:cNvGrpSpPr/>
          <p:nvPr/>
        </p:nvGrpSpPr>
        <p:grpSpPr>
          <a:xfrm>
            <a:off x="6170881" y="4410122"/>
            <a:ext cx="1451415" cy="1366587"/>
            <a:chOff x="3018985" y="4497190"/>
            <a:chExt cx="1451415" cy="1366587"/>
          </a:xfrm>
        </p:grpSpPr>
        <p:sp>
          <p:nvSpPr>
            <p:cNvPr id="33" name="円/楕円 32"/>
            <p:cNvSpPr/>
            <p:nvPr/>
          </p:nvSpPr>
          <p:spPr bwMode="auto">
            <a:xfrm>
              <a:off x="3018985" y="4497190"/>
              <a:ext cx="1451415" cy="1366587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39" name="図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0010" y="4788671"/>
              <a:ext cx="916412" cy="863663"/>
            </a:xfrm>
            <a:prstGeom prst="rect">
              <a:avLst/>
            </a:prstGeom>
          </p:spPr>
        </p:pic>
      </p:grpSp>
      <p:grpSp>
        <p:nvGrpSpPr>
          <p:cNvPr id="40" name="グループ化 39"/>
          <p:cNvGrpSpPr/>
          <p:nvPr/>
        </p:nvGrpSpPr>
        <p:grpSpPr>
          <a:xfrm>
            <a:off x="4935654" y="5486632"/>
            <a:ext cx="897477" cy="1016839"/>
            <a:chOff x="350826" y="5489212"/>
            <a:chExt cx="897477" cy="1016839"/>
          </a:xfrm>
        </p:grpSpPr>
        <p:sp>
          <p:nvSpPr>
            <p:cNvPr id="41" name="メモ 40"/>
            <p:cNvSpPr/>
            <p:nvPr/>
          </p:nvSpPr>
          <p:spPr bwMode="auto">
            <a:xfrm>
              <a:off x="488899" y="5489212"/>
              <a:ext cx="759404" cy="856173"/>
            </a:xfrm>
            <a:prstGeom prst="foldedCorner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メモ 41"/>
            <p:cNvSpPr/>
            <p:nvPr/>
          </p:nvSpPr>
          <p:spPr bwMode="auto">
            <a:xfrm>
              <a:off x="419863" y="5564526"/>
              <a:ext cx="759404" cy="856173"/>
            </a:xfrm>
            <a:prstGeom prst="foldedCorner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既存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600" dirty="0" err="1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ー</a:t>
              </a: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ド</a:t>
              </a:r>
              <a:endPara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メモ 42"/>
            <p:cNvSpPr/>
            <p:nvPr/>
          </p:nvSpPr>
          <p:spPr bwMode="auto">
            <a:xfrm>
              <a:off x="350826" y="5649878"/>
              <a:ext cx="759404" cy="856173"/>
            </a:xfrm>
            <a:prstGeom prst="foldedCorner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ソース</a:t>
              </a:r>
              <a:endPara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</a:t>
              </a:r>
              <a:endPara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右矢印 43"/>
          <p:cNvSpPr/>
          <p:nvPr/>
        </p:nvSpPr>
        <p:spPr bwMode="auto">
          <a:xfrm rot="21072441">
            <a:off x="5711207" y="5049256"/>
            <a:ext cx="563530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四角形吹き出し 44"/>
          <p:cNvSpPr/>
          <p:nvPr/>
        </p:nvSpPr>
        <p:spPr bwMode="auto">
          <a:xfrm>
            <a:off x="8245780" y="4189234"/>
            <a:ext cx="406500" cy="348759"/>
          </a:xfrm>
          <a:prstGeom prst="wedgeRectCallout">
            <a:avLst>
              <a:gd name="adj1" fmla="val -260572"/>
              <a:gd name="adj2" fmla="val -258699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/>
              <a:t>⑫</a:t>
            </a:r>
            <a:endParaRPr lang="en-US" altLang="ja-JP" sz="1600" dirty="0" smtClean="0"/>
          </a:p>
        </p:txBody>
      </p:sp>
      <p:sp>
        <p:nvSpPr>
          <p:cNvPr id="46" name="右矢印 45"/>
          <p:cNvSpPr/>
          <p:nvPr/>
        </p:nvSpPr>
        <p:spPr bwMode="auto">
          <a:xfrm rot="16200000">
            <a:off x="6671475" y="3915518"/>
            <a:ext cx="522378" cy="655419"/>
          </a:xfrm>
          <a:prstGeom prst="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7" name="四角形吹き出し 46"/>
          <p:cNvSpPr/>
          <p:nvPr/>
        </p:nvSpPr>
        <p:spPr bwMode="auto">
          <a:xfrm>
            <a:off x="3870950" y="5373955"/>
            <a:ext cx="406500" cy="348759"/>
          </a:xfrm>
          <a:prstGeom prst="wedgeRectCallout">
            <a:avLst>
              <a:gd name="adj1" fmla="val -24190"/>
              <a:gd name="adj2" fmla="val 12347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/>
              <a:t>⑪</a:t>
            </a:r>
            <a:endParaRPr lang="en-US" altLang="ja-JP" sz="1600" dirty="0" smtClean="0"/>
          </a:p>
        </p:txBody>
      </p:sp>
    </p:spTree>
    <p:extLst>
      <p:ext uri="{BB962C8B-B14F-4D97-AF65-F5344CB8AC3E}">
        <p14:creationId xmlns:p14="http://schemas.microsoft.com/office/powerpoint/2010/main" val="503221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kumimoji="1" lang="ja-JP" altLang="en-US" dirty="0"/>
              <a:t>３</a:t>
            </a:r>
            <a:r>
              <a:rPr kumimoji="1" lang="ja-JP" altLang="en-US" dirty="0" smtClean="0"/>
              <a:t>．</a:t>
            </a:r>
            <a:r>
              <a:rPr kumimoji="1" lang="en-US" altLang="ja-JP" dirty="0" smtClean="0"/>
              <a:t>What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How</a:t>
            </a:r>
            <a:r>
              <a:rPr kumimoji="1" lang="ja-JP" altLang="en-US" dirty="0" smtClean="0"/>
              <a:t>の補助線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900E0-1364-48DD-8A93-5ABDA2B05303}" type="slidenum">
              <a:rPr lang="ja-JP" altLang="en-US" smtClean="0"/>
              <a:pPr>
                <a:defRPr/>
              </a:pPr>
              <a:t>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89281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03300"/>
            <a:ext cx="8715375" cy="633412"/>
          </a:xfrm>
        </p:spPr>
        <p:txBody>
          <a:bodyPr/>
          <a:lstStyle/>
          <a:p>
            <a:r>
              <a:rPr lang="ja-JP" altLang="en-US" dirty="0" smtClean="0"/>
              <a:t>アーキテクトとは</a:t>
            </a:r>
          </a:p>
        </p:txBody>
      </p:sp>
      <p:sp>
        <p:nvSpPr>
          <p:cNvPr id="32" name="コンテンツ プレースホルダ 2"/>
          <p:cNvSpPr txBox="1">
            <a:spLocks/>
          </p:cNvSpPr>
          <p:nvPr/>
        </p:nvSpPr>
        <p:spPr bwMode="auto">
          <a:xfrm>
            <a:off x="428625" y="1219200"/>
            <a:ext cx="8181975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ü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kumimoji="1" lang="en-US" altLang="ja-JP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何を、どのように、作るのか</a:t>
            </a:r>
            <a:r>
              <a:rPr kumimoji="1" lang="en-US" altLang="ja-JP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のリーダーシップを発揮する人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設計の方針を決めて、構造設計を行い、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様々な利害関係者と調整し、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価値のある製品開発を推進する</a:t>
            </a:r>
          </a:p>
        </p:txBody>
      </p:sp>
      <p:sp>
        <p:nvSpPr>
          <p:cNvPr id="33" name="正方形/長方形 5"/>
          <p:cNvSpPr>
            <a:spLocks noChangeArrowheads="1"/>
          </p:cNvSpPr>
          <p:nvPr/>
        </p:nvSpPr>
        <p:spPr bwMode="auto">
          <a:xfrm>
            <a:off x="3000375" y="2786063"/>
            <a:ext cx="3214688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経営</a:t>
            </a:r>
          </a:p>
        </p:txBody>
      </p:sp>
      <p:sp>
        <p:nvSpPr>
          <p:cNvPr id="35" name="正方形/長方形 6"/>
          <p:cNvSpPr>
            <a:spLocks noChangeArrowheads="1"/>
          </p:cNvSpPr>
          <p:nvPr/>
        </p:nvSpPr>
        <p:spPr bwMode="auto">
          <a:xfrm>
            <a:off x="3000375" y="5857875"/>
            <a:ext cx="3214688" cy="571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技術</a:t>
            </a:r>
          </a:p>
        </p:txBody>
      </p:sp>
      <p:sp>
        <p:nvSpPr>
          <p:cNvPr id="36" name="正方形/長方形 7"/>
          <p:cNvSpPr>
            <a:spLocks noChangeArrowheads="1"/>
          </p:cNvSpPr>
          <p:nvPr/>
        </p:nvSpPr>
        <p:spPr bwMode="auto">
          <a:xfrm>
            <a:off x="3000375" y="4643438"/>
            <a:ext cx="3214688" cy="11430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ja-JP" sz="200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HOW</a:t>
            </a:r>
            <a:endParaRPr kumimoji="0" lang="ja-JP" altLang="en-US" sz="200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37" name="正方形/長方形 8"/>
          <p:cNvSpPr>
            <a:spLocks noChangeArrowheads="1"/>
          </p:cNvSpPr>
          <p:nvPr/>
        </p:nvSpPr>
        <p:spPr bwMode="auto">
          <a:xfrm>
            <a:off x="3000375" y="3429000"/>
            <a:ext cx="3214688" cy="1143000"/>
          </a:xfrm>
          <a:prstGeom prst="rect">
            <a:avLst/>
          </a:prstGeom>
          <a:solidFill>
            <a:srgbClr val="FFCCFF"/>
          </a:solidFill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ja-JP" sz="200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WHAT</a:t>
            </a:r>
            <a:endParaRPr kumimoji="0" lang="ja-JP" altLang="en-US" sz="200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38" name="正方形/長方形 9"/>
          <p:cNvSpPr>
            <a:spLocks noChangeArrowheads="1"/>
          </p:cNvSpPr>
          <p:nvPr/>
        </p:nvSpPr>
        <p:spPr bwMode="auto">
          <a:xfrm>
            <a:off x="3143250" y="4929188"/>
            <a:ext cx="1071563" cy="714375"/>
          </a:xfrm>
          <a:prstGeom prst="rect">
            <a:avLst/>
          </a:prstGeom>
          <a:solidFill>
            <a:srgbClr val="CC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いままでの</a:t>
            </a:r>
            <a:endParaRPr kumimoji="0" lang="en-US" altLang="ja-JP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0"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技術リーダ</a:t>
            </a:r>
          </a:p>
        </p:txBody>
      </p:sp>
      <p:sp>
        <p:nvSpPr>
          <p:cNvPr id="39" name="正方形/長方形 10"/>
          <p:cNvSpPr>
            <a:spLocks noChangeArrowheads="1"/>
          </p:cNvSpPr>
          <p:nvPr/>
        </p:nvSpPr>
        <p:spPr bwMode="auto">
          <a:xfrm>
            <a:off x="5286375" y="3643313"/>
            <a:ext cx="714375" cy="1928812"/>
          </a:xfrm>
          <a:prstGeom prst="rect">
            <a:avLst/>
          </a:prstGeom>
          <a:solidFill>
            <a:srgbClr val="CC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r>
              <a:rPr kumimoji="0" lang="ja-JP" altLang="en-US" sz="2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アーキテクト</a:t>
            </a:r>
          </a:p>
        </p:txBody>
      </p:sp>
      <p:sp>
        <p:nvSpPr>
          <p:cNvPr id="40" name="四角形吹き出し 13"/>
          <p:cNvSpPr>
            <a:spLocks noChangeArrowheads="1"/>
          </p:cNvSpPr>
          <p:nvPr/>
        </p:nvSpPr>
        <p:spPr bwMode="auto">
          <a:xfrm>
            <a:off x="1071563" y="5643563"/>
            <a:ext cx="1428750" cy="714375"/>
          </a:xfrm>
          <a:prstGeom prst="wedgeRectCallout">
            <a:avLst>
              <a:gd name="adj1" fmla="val 98907"/>
              <a:gd name="adj2" fmla="val -69630"/>
            </a:avLst>
          </a:prstGeom>
          <a:solidFill>
            <a:srgbClr val="CC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ja-JP" altLang="en-US" sz="1800">
                <a:latin typeface="メイリオ" panose="020B0604030504040204" pitchFamily="50" charset="-128"/>
                <a:ea typeface="メイリオ" panose="020B0604030504040204" pitchFamily="50" charset="-128"/>
              </a:rPr>
              <a:t>固有技術に</a:t>
            </a:r>
            <a:endParaRPr kumimoji="0" lang="en-US" altLang="ja-JP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0" lang="ja-JP" altLang="en-US" sz="1800">
                <a:latin typeface="メイリオ" panose="020B0604030504040204" pitchFamily="50" charset="-128"/>
                <a:ea typeface="メイリオ" panose="020B0604030504040204" pitchFamily="50" charset="-128"/>
              </a:rPr>
              <a:t>詳しい人</a:t>
            </a:r>
          </a:p>
        </p:txBody>
      </p:sp>
      <p:sp>
        <p:nvSpPr>
          <p:cNvPr id="41" name="四角形吹き出し 14"/>
          <p:cNvSpPr>
            <a:spLocks noChangeArrowheads="1"/>
          </p:cNvSpPr>
          <p:nvPr/>
        </p:nvSpPr>
        <p:spPr bwMode="auto">
          <a:xfrm>
            <a:off x="6429375" y="5883275"/>
            <a:ext cx="1428750" cy="714375"/>
          </a:xfrm>
          <a:prstGeom prst="wedgeRectCallout">
            <a:avLst>
              <a:gd name="adj1" fmla="val -89556"/>
              <a:gd name="adj2" fmla="val -114889"/>
            </a:avLst>
          </a:prstGeom>
          <a:solidFill>
            <a:srgbClr val="CC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ja-JP" altLang="en-US" sz="1800">
                <a:latin typeface="メイリオ" panose="020B0604030504040204" pitchFamily="50" charset="-128"/>
                <a:ea typeface="メイリオ" panose="020B0604030504040204" pitchFamily="50" charset="-128"/>
              </a:rPr>
              <a:t>多面的な</a:t>
            </a:r>
            <a:endParaRPr kumimoji="0" lang="en-US" altLang="ja-JP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0" lang="ja-JP" altLang="en-US" sz="1800">
                <a:latin typeface="メイリオ" panose="020B0604030504040204" pitchFamily="50" charset="-128"/>
                <a:ea typeface="メイリオ" panose="020B0604030504040204" pitchFamily="50" charset="-128"/>
              </a:rPr>
              <a:t>検討と調整</a:t>
            </a:r>
          </a:p>
        </p:txBody>
      </p:sp>
      <p:grpSp>
        <p:nvGrpSpPr>
          <p:cNvPr id="42" name="グループ化 67"/>
          <p:cNvGrpSpPr>
            <a:grpSpLocks/>
          </p:cNvGrpSpPr>
          <p:nvPr/>
        </p:nvGrpSpPr>
        <p:grpSpPr bwMode="auto">
          <a:xfrm>
            <a:off x="6000750" y="3000375"/>
            <a:ext cx="928688" cy="2786063"/>
            <a:chOff x="6000760" y="3000372"/>
            <a:chExt cx="928694" cy="2786082"/>
          </a:xfrm>
        </p:grpSpPr>
        <p:grpSp>
          <p:nvGrpSpPr>
            <p:cNvPr id="43" name="Group 17"/>
            <p:cNvGrpSpPr>
              <a:grpSpLocks/>
            </p:cNvGrpSpPr>
            <p:nvPr/>
          </p:nvGrpSpPr>
          <p:grpSpPr bwMode="auto">
            <a:xfrm>
              <a:off x="6715141" y="3000372"/>
              <a:ext cx="214313" cy="428628"/>
              <a:chOff x="1842" y="1081"/>
              <a:chExt cx="96" cy="169"/>
            </a:xfrm>
          </p:grpSpPr>
          <p:sp>
            <p:nvSpPr>
              <p:cNvPr id="73" name="Oval 18"/>
              <p:cNvSpPr>
                <a:spLocks noChangeArrowheads="1"/>
              </p:cNvSpPr>
              <p:nvPr/>
            </p:nvSpPr>
            <p:spPr bwMode="auto">
              <a:xfrm>
                <a:off x="1858" y="1081"/>
                <a:ext cx="67" cy="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ja-JP" altLang="en-US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itchFamily="34" charset="0"/>
                </a:endParaRPr>
              </a:p>
            </p:txBody>
          </p:sp>
          <p:sp>
            <p:nvSpPr>
              <p:cNvPr id="74" name="Line 19"/>
              <p:cNvSpPr>
                <a:spLocks noChangeShapeType="1"/>
              </p:cNvSpPr>
              <p:nvPr/>
            </p:nvSpPr>
            <p:spPr bwMode="auto">
              <a:xfrm>
                <a:off x="1842" y="1167"/>
                <a:ext cx="9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5" name="Line 20"/>
              <p:cNvSpPr>
                <a:spLocks noChangeShapeType="1"/>
              </p:cNvSpPr>
              <p:nvPr/>
            </p:nvSpPr>
            <p:spPr bwMode="auto">
              <a:xfrm flipV="1">
                <a:off x="1893" y="1142"/>
                <a:ext cx="0" cy="5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6" name="Line 21"/>
              <p:cNvSpPr>
                <a:spLocks noChangeShapeType="1"/>
              </p:cNvSpPr>
              <p:nvPr/>
            </p:nvSpPr>
            <p:spPr bwMode="auto">
              <a:xfrm flipH="1" flipV="1">
                <a:off x="1890" y="1195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7" name="Line 22"/>
              <p:cNvSpPr>
                <a:spLocks noChangeShapeType="1"/>
              </p:cNvSpPr>
              <p:nvPr/>
            </p:nvSpPr>
            <p:spPr bwMode="auto">
              <a:xfrm flipV="1">
                <a:off x="1855" y="1200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44" name="Group 17"/>
            <p:cNvGrpSpPr>
              <a:grpSpLocks/>
            </p:cNvGrpSpPr>
            <p:nvPr/>
          </p:nvGrpSpPr>
          <p:grpSpPr bwMode="auto">
            <a:xfrm>
              <a:off x="6715140" y="3643314"/>
              <a:ext cx="214314" cy="428628"/>
              <a:chOff x="1842" y="1081"/>
              <a:chExt cx="96" cy="169"/>
            </a:xfrm>
          </p:grpSpPr>
          <p:sp>
            <p:nvSpPr>
              <p:cNvPr id="68" name="Oval 18"/>
              <p:cNvSpPr>
                <a:spLocks noChangeArrowheads="1"/>
              </p:cNvSpPr>
              <p:nvPr/>
            </p:nvSpPr>
            <p:spPr bwMode="auto">
              <a:xfrm>
                <a:off x="1858" y="1081"/>
                <a:ext cx="67" cy="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ja-JP" altLang="en-US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itchFamily="34" charset="0"/>
                </a:endParaRPr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1842" y="1167"/>
                <a:ext cx="9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 flipV="1">
                <a:off x="1893" y="1142"/>
                <a:ext cx="0" cy="5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 flipH="1" flipV="1">
                <a:off x="1890" y="1195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2" name="Line 22"/>
              <p:cNvSpPr>
                <a:spLocks noChangeShapeType="1"/>
              </p:cNvSpPr>
              <p:nvPr/>
            </p:nvSpPr>
            <p:spPr bwMode="auto">
              <a:xfrm flipV="1">
                <a:off x="1855" y="1200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45" name="Group 17"/>
            <p:cNvGrpSpPr>
              <a:grpSpLocks/>
            </p:cNvGrpSpPr>
            <p:nvPr/>
          </p:nvGrpSpPr>
          <p:grpSpPr bwMode="auto">
            <a:xfrm>
              <a:off x="6715140" y="4214818"/>
              <a:ext cx="214314" cy="428628"/>
              <a:chOff x="1842" y="1081"/>
              <a:chExt cx="96" cy="169"/>
            </a:xfrm>
          </p:grpSpPr>
          <p:sp>
            <p:nvSpPr>
              <p:cNvPr id="63" name="Oval 18"/>
              <p:cNvSpPr>
                <a:spLocks noChangeArrowheads="1"/>
              </p:cNvSpPr>
              <p:nvPr/>
            </p:nvSpPr>
            <p:spPr bwMode="auto">
              <a:xfrm>
                <a:off x="1858" y="1081"/>
                <a:ext cx="67" cy="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ja-JP" altLang="en-US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itchFamily="34" charset="0"/>
                </a:endParaRPr>
              </a:p>
            </p:txBody>
          </p:sp>
          <p:sp>
            <p:nvSpPr>
              <p:cNvPr id="64" name="Line 19"/>
              <p:cNvSpPr>
                <a:spLocks noChangeShapeType="1"/>
              </p:cNvSpPr>
              <p:nvPr/>
            </p:nvSpPr>
            <p:spPr bwMode="auto">
              <a:xfrm>
                <a:off x="1842" y="1167"/>
                <a:ext cx="9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5" name="Line 20"/>
              <p:cNvSpPr>
                <a:spLocks noChangeShapeType="1"/>
              </p:cNvSpPr>
              <p:nvPr/>
            </p:nvSpPr>
            <p:spPr bwMode="auto">
              <a:xfrm flipV="1">
                <a:off x="1893" y="1142"/>
                <a:ext cx="0" cy="5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6" name="Line 21"/>
              <p:cNvSpPr>
                <a:spLocks noChangeShapeType="1"/>
              </p:cNvSpPr>
              <p:nvPr/>
            </p:nvSpPr>
            <p:spPr bwMode="auto">
              <a:xfrm flipH="1" flipV="1">
                <a:off x="1890" y="1195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7" name="Line 22"/>
              <p:cNvSpPr>
                <a:spLocks noChangeShapeType="1"/>
              </p:cNvSpPr>
              <p:nvPr/>
            </p:nvSpPr>
            <p:spPr bwMode="auto">
              <a:xfrm flipV="1">
                <a:off x="1855" y="1200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46" name="Group 17"/>
            <p:cNvGrpSpPr>
              <a:grpSpLocks/>
            </p:cNvGrpSpPr>
            <p:nvPr/>
          </p:nvGrpSpPr>
          <p:grpSpPr bwMode="auto">
            <a:xfrm>
              <a:off x="6715140" y="4786322"/>
              <a:ext cx="214314" cy="428628"/>
              <a:chOff x="1842" y="1081"/>
              <a:chExt cx="96" cy="169"/>
            </a:xfrm>
          </p:grpSpPr>
          <p:sp>
            <p:nvSpPr>
              <p:cNvPr id="58" name="Oval 18"/>
              <p:cNvSpPr>
                <a:spLocks noChangeArrowheads="1"/>
              </p:cNvSpPr>
              <p:nvPr/>
            </p:nvSpPr>
            <p:spPr bwMode="auto">
              <a:xfrm>
                <a:off x="1858" y="1081"/>
                <a:ext cx="67" cy="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ja-JP" altLang="en-US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itchFamily="34" charset="0"/>
                </a:endParaRPr>
              </a:p>
            </p:txBody>
          </p:sp>
          <p:sp>
            <p:nvSpPr>
              <p:cNvPr id="59" name="Line 19"/>
              <p:cNvSpPr>
                <a:spLocks noChangeShapeType="1"/>
              </p:cNvSpPr>
              <p:nvPr/>
            </p:nvSpPr>
            <p:spPr bwMode="auto">
              <a:xfrm>
                <a:off x="1842" y="1167"/>
                <a:ext cx="9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0" name="Line 20"/>
              <p:cNvSpPr>
                <a:spLocks noChangeShapeType="1"/>
              </p:cNvSpPr>
              <p:nvPr/>
            </p:nvSpPr>
            <p:spPr bwMode="auto">
              <a:xfrm flipV="1">
                <a:off x="1893" y="1142"/>
                <a:ext cx="0" cy="5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1" name="Line 21"/>
              <p:cNvSpPr>
                <a:spLocks noChangeShapeType="1"/>
              </p:cNvSpPr>
              <p:nvPr/>
            </p:nvSpPr>
            <p:spPr bwMode="auto">
              <a:xfrm flipH="1" flipV="1">
                <a:off x="1890" y="1195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2" name="Line 22"/>
              <p:cNvSpPr>
                <a:spLocks noChangeShapeType="1"/>
              </p:cNvSpPr>
              <p:nvPr/>
            </p:nvSpPr>
            <p:spPr bwMode="auto">
              <a:xfrm flipV="1">
                <a:off x="1855" y="1200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47" name="直線矢印コネクタ 40"/>
            <p:cNvCxnSpPr>
              <a:cxnSpLocks noChangeShapeType="1"/>
            </p:cNvCxnSpPr>
            <p:nvPr/>
          </p:nvCxnSpPr>
          <p:spPr bwMode="auto">
            <a:xfrm flipV="1">
              <a:off x="6000760" y="3286124"/>
              <a:ext cx="642942" cy="57150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線矢印コネクタ 42"/>
            <p:cNvCxnSpPr>
              <a:cxnSpLocks noChangeShapeType="1"/>
            </p:cNvCxnSpPr>
            <p:nvPr/>
          </p:nvCxnSpPr>
          <p:spPr bwMode="auto">
            <a:xfrm flipV="1">
              <a:off x="6000760" y="4000504"/>
              <a:ext cx="642942" cy="28575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直線矢印コネクタ 44"/>
            <p:cNvCxnSpPr>
              <a:cxnSpLocks noChangeShapeType="1"/>
              <a:stCxn id="39" idx="3"/>
            </p:cNvCxnSpPr>
            <p:nvPr/>
          </p:nvCxnSpPr>
          <p:spPr bwMode="auto">
            <a:xfrm flipV="1">
              <a:off x="6000760" y="4500570"/>
              <a:ext cx="642942" cy="10715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0" name="Group 17"/>
            <p:cNvGrpSpPr>
              <a:grpSpLocks/>
            </p:cNvGrpSpPr>
            <p:nvPr/>
          </p:nvGrpSpPr>
          <p:grpSpPr bwMode="auto">
            <a:xfrm>
              <a:off x="6715140" y="5357826"/>
              <a:ext cx="214314" cy="428628"/>
              <a:chOff x="1842" y="1081"/>
              <a:chExt cx="96" cy="169"/>
            </a:xfrm>
          </p:grpSpPr>
          <p:sp>
            <p:nvSpPr>
              <p:cNvPr id="53" name="Oval 18"/>
              <p:cNvSpPr>
                <a:spLocks noChangeArrowheads="1"/>
              </p:cNvSpPr>
              <p:nvPr/>
            </p:nvSpPr>
            <p:spPr bwMode="auto">
              <a:xfrm>
                <a:off x="1858" y="1081"/>
                <a:ext cx="67" cy="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ja-JP" altLang="en-US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itchFamily="34" charset="0"/>
                </a:endParaRPr>
              </a:p>
            </p:txBody>
          </p:sp>
          <p:sp>
            <p:nvSpPr>
              <p:cNvPr id="54" name="Line 19"/>
              <p:cNvSpPr>
                <a:spLocks noChangeShapeType="1"/>
              </p:cNvSpPr>
              <p:nvPr/>
            </p:nvSpPr>
            <p:spPr bwMode="auto">
              <a:xfrm>
                <a:off x="1842" y="1167"/>
                <a:ext cx="9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5" name="Line 20"/>
              <p:cNvSpPr>
                <a:spLocks noChangeShapeType="1"/>
              </p:cNvSpPr>
              <p:nvPr/>
            </p:nvSpPr>
            <p:spPr bwMode="auto">
              <a:xfrm flipV="1">
                <a:off x="1893" y="1142"/>
                <a:ext cx="0" cy="5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6" name="Line 21"/>
              <p:cNvSpPr>
                <a:spLocks noChangeShapeType="1"/>
              </p:cNvSpPr>
              <p:nvPr/>
            </p:nvSpPr>
            <p:spPr bwMode="auto">
              <a:xfrm flipH="1" flipV="1">
                <a:off x="1890" y="1195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7" name="Line 22"/>
              <p:cNvSpPr>
                <a:spLocks noChangeShapeType="1"/>
              </p:cNvSpPr>
              <p:nvPr/>
            </p:nvSpPr>
            <p:spPr bwMode="auto">
              <a:xfrm flipV="1">
                <a:off x="1855" y="1200"/>
                <a:ext cx="38" cy="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51" name="直線矢印コネクタ 52"/>
            <p:cNvCxnSpPr>
              <a:cxnSpLocks noChangeShapeType="1"/>
            </p:cNvCxnSpPr>
            <p:nvPr/>
          </p:nvCxnSpPr>
          <p:spPr bwMode="auto">
            <a:xfrm>
              <a:off x="6000760" y="4929198"/>
              <a:ext cx="642942" cy="7143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直線矢印コネクタ 54"/>
            <p:cNvCxnSpPr>
              <a:cxnSpLocks noChangeShapeType="1"/>
            </p:cNvCxnSpPr>
            <p:nvPr/>
          </p:nvCxnSpPr>
          <p:spPr bwMode="auto">
            <a:xfrm>
              <a:off x="6000760" y="5214950"/>
              <a:ext cx="642942" cy="28575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8" name="グループ化 66"/>
          <p:cNvGrpSpPr>
            <a:grpSpLocks/>
          </p:cNvGrpSpPr>
          <p:nvPr/>
        </p:nvGrpSpPr>
        <p:grpSpPr bwMode="auto">
          <a:xfrm>
            <a:off x="6929438" y="3286125"/>
            <a:ext cx="1928812" cy="2214563"/>
            <a:chOff x="6929454" y="3286124"/>
            <a:chExt cx="1928826" cy="2214578"/>
          </a:xfrm>
        </p:grpSpPr>
        <p:sp>
          <p:nvSpPr>
            <p:cNvPr id="79" name="メモ 65"/>
            <p:cNvSpPr>
              <a:spLocks noChangeArrowheads="1"/>
            </p:cNvSpPr>
            <p:nvPr/>
          </p:nvSpPr>
          <p:spPr bwMode="auto">
            <a:xfrm>
              <a:off x="7643834" y="3786190"/>
              <a:ext cx="1214446" cy="1428760"/>
            </a:xfrm>
            <a:prstGeom prst="foldedCorner">
              <a:avLst>
                <a:gd name="adj" fmla="val 16667"/>
              </a:avLst>
            </a:prstGeom>
            <a:solidFill>
              <a:srgbClr val="CCC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0"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メモ 11"/>
            <p:cNvSpPr>
              <a:spLocks noChangeArrowheads="1"/>
            </p:cNvSpPr>
            <p:nvPr/>
          </p:nvSpPr>
          <p:spPr bwMode="auto">
            <a:xfrm>
              <a:off x="7572396" y="3857628"/>
              <a:ext cx="1214446" cy="1428760"/>
            </a:xfrm>
            <a:prstGeom prst="foldedCorner">
              <a:avLst>
                <a:gd name="adj" fmla="val 16667"/>
              </a:avLst>
            </a:prstGeom>
            <a:solidFill>
              <a:srgbClr val="CCC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アーキテクチャ</a:t>
              </a:r>
              <a:endParaRPr kumimoji="0"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0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ドキュメント</a:t>
              </a:r>
            </a:p>
          </p:txBody>
        </p:sp>
        <p:cxnSp>
          <p:nvCxnSpPr>
            <p:cNvPr id="81" name="直線矢印コネクタ 56"/>
            <p:cNvCxnSpPr>
              <a:cxnSpLocks noChangeShapeType="1"/>
            </p:cNvCxnSpPr>
            <p:nvPr/>
          </p:nvCxnSpPr>
          <p:spPr bwMode="auto">
            <a:xfrm rot="16200000" flipH="1">
              <a:off x="6893735" y="3393281"/>
              <a:ext cx="714380" cy="5000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直線矢印コネクタ 58"/>
            <p:cNvCxnSpPr>
              <a:cxnSpLocks noChangeShapeType="1"/>
            </p:cNvCxnSpPr>
            <p:nvPr/>
          </p:nvCxnSpPr>
          <p:spPr bwMode="auto">
            <a:xfrm>
              <a:off x="6929454" y="4000504"/>
              <a:ext cx="571504" cy="28575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直線矢印コネクタ 60"/>
            <p:cNvCxnSpPr>
              <a:cxnSpLocks noChangeShapeType="1"/>
            </p:cNvCxnSpPr>
            <p:nvPr/>
          </p:nvCxnSpPr>
          <p:spPr bwMode="auto">
            <a:xfrm>
              <a:off x="6929454" y="4500570"/>
              <a:ext cx="571504" cy="7143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直線矢印コネクタ 62"/>
            <p:cNvCxnSpPr>
              <a:cxnSpLocks noChangeShapeType="1"/>
            </p:cNvCxnSpPr>
            <p:nvPr/>
          </p:nvCxnSpPr>
          <p:spPr bwMode="auto">
            <a:xfrm flipV="1">
              <a:off x="7000892" y="4857760"/>
              <a:ext cx="500066" cy="14287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直線矢印コネクタ 64"/>
            <p:cNvCxnSpPr>
              <a:cxnSpLocks noChangeShapeType="1"/>
            </p:cNvCxnSpPr>
            <p:nvPr/>
          </p:nvCxnSpPr>
          <p:spPr bwMode="auto">
            <a:xfrm flipV="1">
              <a:off x="7000892" y="5143512"/>
              <a:ext cx="500066" cy="35719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6" name="横巻き 85"/>
          <p:cNvSpPr/>
          <p:nvPr/>
        </p:nvSpPr>
        <p:spPr bwMode="auto">
          <a:xfrm>
            <a:off x="6072188" y="1785938"/>
            <a:ext cx="2500312" cy="785812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技術と経営をつなぐ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07AE44-4B02-40F2-90B3-E806D421B3C1}" type="slidenum">
              <a:rPr lang="ja-JP" altLang="en-US" smtClean="0"/>
              <a:pPr>
                <a:defRPr/>
              </a:pPr>
              <a:t>13</a:t>
            </a:fld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286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アーキテクチャ中心開発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sz="1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既存資産を起点として戦略的な開発の実現</a:t>
            </a:r>
            <a:r>
              <a:rPr lang="ja-JP" altLang="en-US" sz="14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lang="en-US" altLang="ja-JP" sz="1400" u="sng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アーキテクチャを中心に、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技法／プロセス／ツールを連動させます</a:t>
            </a:r>
            <a:endParaRPr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ボトムアップ：既存コードを部品化して、洗練化・資産化していく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トップダウン：設計意図を明確にして、ソースコードへ反映して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いく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14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アーキテクチャ設計とは</a:t>
            </a:r>
            <a:endParaRPr kumimoji="1" lang="en-US" altLang="ja-JP" sz="1400" u="sng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複数ビュー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で設計意図を明確にします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静的構造で、全体アーキテクチャを俯瞰する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目論見と設計方針で、商品の特徴や差別化を定義する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動的構造で、パフォーマンスのボトルネックなど設計の勘所を明確にする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実装構造で、ソースコードの構成管理方法や書き方を統一する</a:t>
            </a:r>
          </a:p>
          <a:p>
            <a:pPr marL="0" indent="0">
              <a:buNone/>
            </a:pP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14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アーキテクチャ中心の試作駆動開発</a:t>
            </a:r>
            <a:endParaRPr kumimoji="1" lang="en-US" altLang="ja-JP" sz="1400" u="sng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常に動く状態を保ちながら、徐々に内部を作成していく</a:t>
            </a:r>
            <a:r>
              <a:rPr kumimoji="1"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方法です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コンポーネント間のインタフェースを定義する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責務分割し、重要な引き渡すデータをデータ辞書で定義する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プログラミングしながら、インタフェースの妥当性を確認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コンポーネント内はまずはスケルトンコードで繋ぐ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インタフェース部分を作り、いつでも動く状態を保つ（骨格）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徐々に内部処理を書いていく（肉付け）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14</a:t>
            </a:fld>
            <a:endParaRPr lang="en-US" altLang="ja-JP"/>
          </a:p>
        </p:txBody>
      </p:sp>
      <p:grpSp>
        <p:nvGrpSpPr>
          <p:cNvPr id="6" name="グループ化 5"/>
          <p:cNvGrpSpPr/>
          <p:nvPr/>
        </p:nvGrpSpPr>
        <p:grpSpPr>
          <a:xfrm>
            <a:off x="6757261" y="1085969"/>
            <a:ext cx="1919107" cy="1511068"/>
            <a:chOff x="2248700" y="2115936"/>
            <a:chExt cx="4553059" cy="3297217"/>
          </a:xfrm>
        </p:grpSpPr>
        <p:sp>
          <p:nvSpPr>
            <p:cNvPr id="7" name="二等辺三角形 6"/>
            <p:cNvSpPr/>
            <p:nvPr/>
          </p:nvSpPr>
          <p:spPr bwMode="auto">
            <a:xfrm>
              <a:off x="3076792" y="2599602"/>
              <a:ext cx="2896875" cy="2000448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アーキ</a:t>
              </a:r>
              <a:endParaRPr kumimoji="0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テクチャ</a:t>
              </a:r>
            </a:p>
          </p:txBody>
        </p:sp>
        <p:sp>
          <p:nvSpPr>
            <p:cNvPr id="8" name="円/楕円 7"/>
            <p:cNvSpPr/>
            <p:nvPr/>
          </p:nvSpPr>
          <p:spPr bwMode="auto">
            <a:xfrm>
              <a:off x="3707904" y="2115936"/>
              <a:ext cx="1656184" cy="1567255"/>
            </a:xfrm>
            <a:prstGeom prst="ellipse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技法</a:t>
              </a:r>
              <a:endPara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円/楕円 8"/>
            <p:cNvSpPr/>
            <p:nvPr/>
          </p:nvSpPr>
          <p:spPr bwMode="auto">
            <a:xfrm>
              <a:off x="2248700" y="3815482"/>
              <a:ext cx="1656183" cy="1597671"/>
            </a:xfrm>
            <a:prstGeom prst="ellipse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プロセス</a:t>
              </a:r>
              <a:endPara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" name="円/楕円 9"/>
            <p:cNvSpPr/>
            <p:nvPr/>
          </p:nvSpPr>
          <p:spPr bwMode="auto">
            <a:xfrm>
              <a:off x="5145575" y="3765264"/>
              <a:ext cx="1656184" cy="1597671"/>
            </a:xfrm>
            <a:prstGeom prst="ellipse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ツール</a:t>
              </a:r>
              <a:endPara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5858358" y="2848292"/>
            <a:ext cx="3299797" cy="1679974"/>
            <a:chOff x="1122313" y="2711699"/>
            <a:chExt cx="6566497" cy="2549525"/>
          </a:xfrm>
        </p:grpSpPr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1122313" y="3989636"/>
              <a:ext cx="6239997" cy="593"/>
            </a:xfrm>
            <a:prstGeom prst="line">
              <a:avLst/>
            </a:prstGeom>
            <a:noFill/>
            <a:ln w="9525">
              <a:solidFill>
                <a:srgbClr val="0070C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5434382" y="2713402"/>
              <a:ext cx="2069012" cy="427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400" dirty="0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ビジネス視点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5325427" y="4816724"/>
              <a:ext cx="2363383" cy="427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/>
              <a:r>
                <a:rPr lang="ja-JP" altLang="en-US" sz="1400" dirty="0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テクノロジ</a:t>
              </a:r>
              <a:r>
                <a:rPr lang="ja-JP" altLang="en-US" sz="1400" dirty="0" smtClean="0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視点</a:t>
              </a:r>
              <a:endParaRPr lang="ja-JP" altLang="en-US" sz="14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4" name="グループ化 16"/>
            <p:cNvGrpSpPr>
              <a:grpSpLocks/>
            </p:cNvGrpSpPr>
            <p:nvPr/>
          </p:nvGrpSpPr>
          <p:grpSpPr bwMode="auto">
            <a:xfrm>
              <a:off x="1139826" y="2711699"/>
              <a:ext cx="5322384" cy="2549525"/>
              <a:chOff x="1595438" y="1714500"/>
              <a:chExt cx="7134240" cy="2684463"/>
            </a:xfrm>
          </p:grpSpPr>
          <p:sp>
            <p:nvSpPr>
              <p:cNvPr id="15" name="Rectangle 3"/>
              <p:cNvSpPr>
                <a:spLocks noChangeArrowheads="1"/>
              </p:cNvSpPr>
              <p:nvPr/>
            </p:nvSpPr>
            <p:spPr bwMode="auto">
              <a:xfrm>
                <a:off x="1595438" y="1714500"/>
                <a:ext cx="2552700" cy="114141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目論見</a:t>
                </a:r>
              </a:p>
            </p:txBody>
          </p:sp>
          <p:sp>
            <p:nvSpPr>
              <p:cNvPr id="16" name="Rectangle 4"/>
              <p:cNvSpPr>
                <a:spLocks noChangeArrowheads="1"/>
              </p:cNvSpPr>
              <p:nvPr/>
            </p:nvSpPr>
            <p:spPr bwMode="auto">
              <a:xfrm>
                <a:off x="4905375" y="1714500"/>
                <a:ext cx="2551113" cy="1141413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設計方針</a:t>
                </a:r>
                <a:endParaRPr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" name="Rectangle 5"/>
              <p:cNvSpPr>
                <a:spLocks noChangeArrowheads="1"/>
              </p:cNvSpPr>
              <p:nvPr/>
            </p:nvSpPr>
            <p:spPr bwMode="auto">
              <a:xfrm>
                <a:off x="1595438" y="3284059"/>
                <a:ext cx="2552171" cy="11149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動的</a:t>
                </a:r>
                <a:r>
                  <a:rPr lang="ja-JP" altLang="en-US" sz="16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構造</a:t>
                </a:r>
                <a:endParaRPr lang="en-US" altLang="ja-JP" sz="1600" dirty="0" smtClean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" name="Rectangle 6"/>
              <p:cNvSpPr>
                <a:spLocks noChangeArrowheads="1"/>
              </p:cNvSpPr>
              <p:nvPr/>
            </p:nvSpPr>
            <p:spPr bwMode="auto">
              <a:xfrm>
                <a:off x="4905375" y="3284538"/>
                <a:ext cx="2551113" cy="11144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ja-JP" altLang="en-US" sz="16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実装ビュー</a:t>
                </a:r>
                <a:endPara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" name="Oval 8"/>
              <p:cNvSpPr>
                <a:spLocks noChangeArrowheads="1"/>
              </p:cNvSpPr>
              <p:nvPr/>
            </p:nvSpPr>
            <p:spPr bwMode="auto">
              <a:xfrm>
                <a:off x="2825750" y="2463800"/>
                <a:ext cx="3402013" cy="1193800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ja-JP" altLang="en-US" sz="16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静的構造</a:t>
                </a:r>
                <a:endPara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 flipV="1">
                <a:off x="8729678" y="2154238"/>
                <a:ext cx="0" cy="685800"/>
              </a:xfrm>
              <a:prstGeom prst="line">
                <a:avLst/>
              </a:prstGeom>
              <a:noFill/>
              <a:ln w="76200">
                <a:solidFill>
                  <a:srgbClr val="0070C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8729678" y="3297238"/>
                <a:ext cx="0" cy="685800"/>
              </a:xfrm>
              <a:prstGeom prst="line">
                <a:avLst/>
              </a:prstGeom>
              <a:noFill/>
              <a:ln w="76200">
                <a:solidFill>
                  <a:srgbClr val="0070C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7560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1921" y="1911924"/>
            <a:ext cx="8954724" cy="458862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10800" anchor="b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AutoShape 7"/>
          <p:cNvSpPr>
            <a:spLocks noChangeArrowheads="1"/>
          </p:cNvSpPr>
          <p:nvPr/>
        </p:nvSpPr>
        <p:spPr bwMode="auto">
          <a:xfrm rot="18003892" flipH="1">
            <a:off x="4563059" y="4061498"/>
            <a:ext cx="4279428" cy="401800"/>
          </a:xfrm>
          <a:prstGeom prst="rightArrow">
            <a:avLst>
              <a:gd name="adj1" fmla="val 63657"/>
              <a:gd name="adj2" fmla="val 64265"/>
            </a:avLst>
          </a:prstGeom>
          <a:solidFill>
            <a:schemeClr val="bg1">
              <a:lumMod val="65000"/>
              <a:alpha val="2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921" y="227013"/>
            <a:ext cx="8954724" cy="609600"/>
          </a:xfrm>
        </p:spPr>
        <p:txBody>
          <a:bodyPr anchor="ctr" anchorCtr="0"/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アーキテクト</a:t>
            </a:r>
            <a:r>
              <a:rPr kumimoji="1"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活動支援</a:t>
            </a:r>
            <a:r>
              <a:rPr kumimoji="1" lang="ja-JP" altLang="en-US" sz="2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＆</a:t>
            </a:r>
            <a:r>
              <a:rPr kumimoji="1"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アーキテクチャ構築サービス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12116" y="1103671"/>
            <a:ext cx="8901404" cy="445212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ビースラッシュでは</a:t>
            </a:r>
            <a:r>
              <a:rPr kumimoji="1" lang="ja-JP" altLang="en-US" sz="200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ソースコード起点と要求分析起点でアーキテクト活動</a:t>
            </a:r>
            <a:r>
              <a:rPr kumimoji="1"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を支援します</a:t>
            </a:r>
            <a:endParaRPr kumimoji="1"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15</a:t>
            </a:fld>
            <a:endParaRPr lang="en-US" altLang="ja-JP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3596108">
            <a:off x="1848935" y="4155836"/>
            <a:ext cx="4279428" cy="401800"/>
          </a:xfrm>
          <a:prstGeom prst="rightArrow">
            <a:avLst>
              <a:gd name="adj1" fmla="val 63657"/>
              <a:gd name="adj2" fmla="val 64265"/>
            </a:avLst>
          </a:prstGeom>
          <a:solidFill>
            <a:schemeClr val="bg1">
              <a:lumMod val="65000"/>
              <a:alpha val="2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Rectangle 14"/>
          <p:cNvSpPr>
            <a:spLocks noChangeAspect="1" noChangeArrowheads="1"/>
          </p:cNvSpPr>
          <p:nvPr/>
        </p:nvSpPr>
        <p:spPr bwMode="auto">
          <a:xfrm>
            <a:off x="1932851" y="2044446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商品戦略</a:t>
            </a:r>
          </a:p>
        </p:txBody>
      </p:sp>
      <p:sp>
        <p:nvSpPr>
          <p:cNvPr id="22" name="Rectangle 14"/>
          <p:cNvSpPr>
            <a:spLocks noChangeAspect="1" noChangeArrowheads="1"/>
          </p:cNvSpPr>
          <p:nvPr/>
        </p:nvSpPr>
        <p:spPr bwMode="auto">
          <a:xfrm>
            <a:off x="2439810" y="2968167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要求分析</a:t>
            </a:r>
          </a:p>
        </p:txBody>
      </p:sp>
      <p:sp>
        <p:nvSpPr>
          <p:cNvPr id="23" name="Rectangle 14"/>
          <p:cNvSpPr>
            <a:spLocks noChangeAspect="1" noChangeArrowheads="1"/>
          </p:cNvSpPr>
          <p:nvPr/>
        </p:nvSpPr>
        <p:spPr bwMode="auto">
          <a:xfrm>
            <a:off x="2815705" y="3795740"/>
            <a:ext cx="1417064" cy="6034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構造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設計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</a:t>
            </a:r>
            <a:r>
              <a:rPr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Rectangle 14"/>
          <p:cNvSpPr>
            <a:spLocks noChangeAspect="1" noChangeArrowheads="1"/>
          </p:cNvSpPr>
          <p:nvPr/>
        </p:nvSpPr>
        <p:spPr bwMode="auto">
          <a:xfrm>
            <a:off x="3491050" y="4815610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詳細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設計</a:t>
            </a:r>
            <a:endParaRPr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Rectangle 14"/>
          <p:cNvSpPr>
            <a:spLocks noChangeAspect="1" noChangeArrowheads="1"/>
          </p:cNvSpPr>
          <p:nvPr/>
        </p:nvSpPr>
        <p:spPr bwMode="auto">
          <a:xfrm>
            <a:off x="4478276" y="5820345"/>
            <a:ext cx="1509218" cy="5432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コーディング</a:t>
            </a:r>
          </a:p>
        </p:txBody>
      </p:sp>
      <p:sp>
        <p:nvSpPr>
          <p:cNvPr id="26" name="Rectangle 14"/>
          <p:cNvSpPr>
            <a:spLocks noChangeAspect="1" noChangeArrowheads="1"/>
          </p:cNvSpPr>
          <p:nvPr/>
        </p:nvSpPr>
        <p:spPr bwMode="auto">
          <a:xfrm>
            <a:off x="5731112" y="4813893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単体テスト</a:t>
            </a:r>
          </a:p>
        </p:txBody>
      </p:sp>
      <p:sp>
        <p:nvSpPr>
          <p:cNvPr id="27" name="Rectangle 14"/>
          <p:cNvSpPr>
            <a:spLocks noChangeAspect="1" noChangeArrowheads="1"/>
          </p:cNvSpPr>
          <p:nvPr/>
        </p:nvSpPr>
        <p:spPr bwMode="auto">
          <a:xfrm>
            <a:off x="6294768" y="3898273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結合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テスト</a:t>
            </a:r>
            <a:endParaRPr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Rectangle 14"/>
          <p:cNvSpPr>
            <a:spLocks noChangeAspect="1" noChangeArrowheads="1"/>
          </p:cNvSpPr>
          <p:nvPr/>
        </p:nvSpPr>
        <p:spPr bwMode="auto">
          <a:xfrm>
            <a:off x="6792922" y="2982653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商品</a:t>
            </a: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テスト</a:t>
            </a:r>
            <a:endParaRPr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Rectangle 14"/>
          <p:cNvSpPr>
            <a:spLocks noChangeAspect="1" noChangeArrowheads="1"/>
          </p:cNvSpPr>
          <p:nvPr/>
        </p:nvSpPr>
        <p:spPr bwMode="auto">
          <a:xfrm>
            <a:off x="7334387" y="2067033"/>
            <a:ext cx="1211356" cy="5073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2000"/>
              <a:buFont typeface="Monotype Sort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経営評価</a:t>
            </a:r>
          </a:p>
        </p:txBody>
      </p:sp>
      <p:sp>
        <p:nvSpPr>
          <p:cNvPr id="37" name="角丸四角形 36"/>
          <p:cNvSpPr/>
          <p:nvPr/>
        </p:nvSpPr>
        <p:spPr bwMode="auto">
          <a:xfrm>
            <a:off x="1288708" y="5424391"/>
            <a:ext cx="2825653" cy="452903"/>
          </a:xfrm>
          <a:prstGeom prst="roundRect">
            <a:avLst/>
          </a:prstGeom>
          <a:solidFill>
            <a:srgbClr val="FF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リバース＆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リファクタリング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曲折矢印 38"/>
          <p:cNvSpPr/>
          <p:nvPr/>
        </p:nvSpPr>
        <p:spPr bwMode="auto">
          <a:xfrm rot="16200000">
            <a:off x="3555500" y="5411889"/>
            <a:ext cx="350624" cy="1260848"/>
          </a:xfrm>
          <a:prstGeom prst="bentArrow">
            <a:avLst>
              <a:gd name="adj1" fmla="val 39941"/>
              <a:gd name="adj2" fmla="val 32314"/>
              <a:gd name="adj3" fmla="val 25000"/>
              <a:gd name="adj4" fmla="val 25323"/>
            </a:avLst>
          </a:prstGeom>
          <a:solidFill>
            <a:srgbClr val="FF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角丸四角形 39"/>
          <p:cNvSpPr/>
          <p:nvPr/>
        </p:nvSpPr>
        <p:spPr bwMode="auto">
          <a:xfrm>
            <a:off x="4504871" y="3348306"/>
            <a:ext cx="1995681" cy="61252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アーキテクチャ駆動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試作コード開発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曲折矢印 41"/>
          <p:cNvSpPr/>
          <p:nvPr/>
        </p:nvSpPr>
        <p:spPr bwMode="auto">
          <a:xfrm>
            <a:off x="3140426" y="5052304"/>
            <a:ext cx="350624" cy="355871"/>
          </a:xfrm>
          <a:prstGeom prst="bentArrow">
            <a:avLst>
              <a:gd name="adj1" fmla="val 39941"/>
              <a:gd name="adj2" fmla="val 32314"/>
              <a:gd name="adj3" fmla="val 25000"/>
              <a:gd name="adj4" fmla="val 25323"/>
            </a:avLst>
          </a:prstGeom>
          <a:solidFill>
            <a:srgbClr val="FF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曲折矢印 42"/>
          <p:cNvSpPr/>
          <p:nvPr/>
        </p:nvSpPr>
        <p:spPr bwMode="auto">
          <a:xfrm rot="5400000">
            <a:off x="4526962" y="5258530"/>
            <a:ext cx="665726" cy="331723"/>
          </a:xfrm>
          <a:prstGeom prst="bentArrow">
            <a:avLst>
              <a:gd name="adj1" fmla="val 35972"/>
              <a:gd name="adj2" fmla="val 36650"/>
              <a:gd name="adj3" fmla="val 37631"/>
              <a:gd name="adj4" fmla="val 25323"/>
            </a:avLst>
          </a:prstGeom>
          <a:solidFill>
            <a:srgbClr val="FF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右矢印 43"/>
          <p:cNvSpPr/>
          <p:nvPr/>
        </p:nvSpPr>
        <p:spPr bwMode="auto">
          <a:xfrm rot="3399599">
            <a:off x="3563464" y="3469957"/>
            <a:ext cx="724227" cy="23812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右矢印 44"/>
          <p:cNvSpPr/>
          <p:nvPr/>
        </p:nvSpPr>
        <p:spPr bwMode="auto">
          <a:xfrm rot="20409631">
            <a:off x="4227969" y="3775081"/>
            <a:ext cx="312861" cy="23812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右矢印 45"/>
          <p:cNvSpPr/>
          <p:nvPr/>
        </p:nvSpPr>
        <p:spPr bwMode="auto">
          <a:xfrm rot="5400000">
            <a:off x="4418470" y="4734646"/>
            <a:ext cx="1785766" cy="23812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右矢印 46"/>
          <p:cNvSpPr/>
          <p:nvPr/>
        </p:nvSpPr>
        <p:spPr bwMode="auto">
          <a:xfrm rot="1155104">
            <a:off x="3736330" y="3357204"/>
            <a:ext cx="819273" cy="23812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角丸四角形 29"/>
          <p:cNvSpPr/>
          <p:nvPr/>
        </p:nvSpPr>
        <p:spPr bwMode="auto">
          <a:xfrm>
            <a:off x="286941" y="4619896"/>
            <a:ext cx="1922859" cy="61034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ソースコード</a:t>
            </a: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診断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アーキテクチャ</a:t>
            </a:r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設計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曲折矢印 30"/>
          <p:cNvSpPr/>
          <p:nvPr/>
        </p:nvSpPr>
        <p:spPr bwMode="auto">
          <a:xfrm rot="16200000">
            <a:off x="2099791" y="4121047"/>
            <a:ext cx="1152255" cy="3370637"/>
          </a:xfrm>
          <a:prstGeom prst="bentArrow">
            <a:avLst>
              <a:gd name="adj1" fmla="val 10160"/>
              <a:gd name="adj2" fmla="val 8819"/>
              <a:gd name="adj3" fmla="val 10495"/>
              <a:gd name="adj4" fmla="val 25323"/>
            </a:avLst>
          </a:prstGeom>
          <a:solidFill>
            <a:srgbClr val="00B05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曲折矢印 31"/>
          <p:cNvSpPr/>
          <p:nvPr/>
        </p:nvSpPr>
        <p:spPr bwMode="auto">
          <a:xfrm>
            <a:off x="1038225" y="4089972"/>
            <a:ext cx="1853244" cy="463177"/>
          </a:xfrm>
          <a:prstGeom prst="bentArrow">
            <a:avLst>
              <a:gd name="adj1" fmla="val 29659"/>
              <a:gd name="adj2" fmla="val 24602"/>
              <a:gd name="adj3" fmla="val 32197"/>
              <a:gd name="adj4" fmla="val 25323"/>
            </a:avLst>
          </a:prstGeom>
          <a:solidFill>
            <a:srgbClr val="00B05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右矢印 33"/>
          <p:cNvSpPr/>
          <p:nvPr/>
        </p:nvSpPr>
        <p:spPr bwMode="auto">
          <a:xfrm rot="3399599">
            <a:off x="3057007" y="4505569"/>
            <a:ext cx="640093" cy="238125"/>
          </a:xfrm>
          <a:prstGeom prst="rightArrow">
            <a:avLst/>
          </a:prstGeom>
          <a:solidFill>
            <a:srgbClr val="00B05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右矢印 34"/>
          <p:cNvSpPr/>
          <p:nvPr/>
        </p:nvSpPr>
        <p:spPr bwMode="auto">
          <a:xfrm rot="3399599" flipH="1" flipV="1">
            <a:off x="2846789" y="4610671"/>
            <a:ext cx="640093" cy="238125"/>
          </a:xfrm>
          <a:prstGeom prst="rightArrow">
            <a:avLst/>
          </a:prstGeom>
          <a:solidFill>
            <a:srgbClr val="FF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角丸四角形 37"/>
          <p:cNvSpPr/>
          <p:nvPr/>
        </p:nvSpPr>
        <p:spPr bwMode="auto">
          <a:xfrm>
            <a:off x="367615" y="2895319"/>
            <a:ext cx="1842186" cy="610341"/>
          </a:xfrm>
          <a:prstGeom prst="roundRect">
            <a:avLst/>
          </a:prstGeom>
          <a:solidFill>
            <a:srgbClr val="FF99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アーキテクト活動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クイックスタート</a:t>
            </a:r>
            <a:endParaRPr lang="en-US" altLang="ja-JP" sz="1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右矢印 47"/>
          <p:cNvSpPr/>
          <p:nvPr/>
        </p:nvSpPr>
        <p:spPr bwMode="auto">
          <a:xfrm rot="3399599">
            <a:off x="2319364" y="3489357"/>
            <a:ext cx="724227" cy="238125"/>
          </a:xfrm>
          <a:prstGeom prst="rightArrow">
            <a:avLst/>
          </a:prstGeom>
          <a:solidFill>
            <a:srgbClr val="FF99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右矢印 48"/>
          <p:cNvSpPr/>
          <p:nvPr/>
        </p:nvSpPr>
        <p:spPr bwMode="auto">
          <a:xfrm rot="3399599" flipH="1" flipV="1">
            <a:off x="1802818" y="2708202"/>
            <a:ext cx="819273" cy="238125"/>
          </a:xfrm>
          <a:prstGeom prst="rightArrow">
            <a:avLst/>
          </a:prstGeom>
          <a:solidFill>
            <a:srgbClr val="FF99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円/楕円 7"/>
          <p:cNvSpPr/>
          <p:nvPr/>
        </p:nvSpPr>
        <p:spPr bwMode="auto">
          <a:xfrm>
            <a:off x="286941" y="2502731"/>
            <a:ext cx="511081" cy="407658"/>
          </a:xfrm>
          <a:prstGeom prst="ellipse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BC1</a:t>
            </a:r>
          </a:p>
        </p:txBody>
      </p:sp>
      <p:sp>
        <p:nvSpPr>
          <p:cNvPr id="50" name="円/楕円 49"/>
          <p:cNvSpPr/>
          <p:nvPr/>
        </p:nvSpPr>
        <p:spPr bwMode="auto">
          <a:xfrm>
            <a:off x="206591" y="4217881"/>
            <a:ext cx="511081" cy="407658"/>
          </a:xfrm>
          <a:prstGeom prst="ellipse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BC2</a:t>
            </a:r>
          </a:p>
        </p:txBody>
      </p:sp>
      <p:sp>
        <p:nvSpPr>
          <p:cNvPr id="51" name="円/楕円 50"/>
          <p:cNvSpPr/>
          <p:nvPr/>
        </p:nvSpPr>
        <p:spPr bwMode="auto">
          <a:xfrm>
            <a:off x="4432116" y="2973781"/>
            <a:ext cx="511081" cy="407658"/>
          </a:xfrm>
          <a:prstGeom prst="ellipse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BC3</a:t>
            </a:r>
          </a:p>
        </p:txBody>
      </p:sp>
      <p:sp>
        <p:nvSpPr>
          <p:cNvPr id="52" name="円/楕円 51"/>
          <p:cNvSpPr/>
          <p:nvPr/>
        </p:nvSpPr>
        <p:spPr bwMode="auto">
          <a:xfrm>
            <a:off x="2353991" y="5068531"/>
            <a:ext cx="511081" cy="407658"/>
          </a:xfrm>
          <a:prstGeom prst="ellipse">
            <a:avLst/>
          </a:prstGeom>
          <a:solidFill>
            <a:srgbClr val="0000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BC4</a:t>
            </a:r>
          </a:p>
        </p:txBody>
      </p:sp>
    </p:spTree>
    <p:extLst>
      <p:ext uri="{BB962C8B-B14F-4D97-AF65-F5344CB8AC3E}">
        <p14:creationId xmlns:p14="http://schemas.microsoft.com/office/powerpoint/2010/main" val="234254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0121" y="227013"/>
            <a:ext cx="7504829" cy="609600"/>
          </a:xfrm>
        </p:spPr>
        <p:txBody>
          <a:bodyPr/>
          <a:lstStyle/>
          <a:p>
            <a:r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主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なセミナー</a:t>
            </a:r>
          </a:p>
        </p:txBody>
      </p:sp>
      <p:grpSp>
        <p:nvGrpSpPr>
          <p:cNvPr id="95" name="グループ化 94"/>
          <p:cNvGrpSpPr/>
          <p:nvPr/>
        </p:nvGrpSpPr>
        <p:grpSpPr>
          <a:xfrm>
            <a:off x="-216024" y="1124744"/>
            <a:ext cx="9252520" cy="5439407"/>
            <a:chOff x="-247866" y="4328553"/>
            <a:chExt cx="7133831" cy="4728903"/>
          </a:xfrm>
        </p:grpSpPr>
        <p:grpSp>
          <p:nvGrpSpPr>
            <p:cNvPr id="96" name="グループ化 95"/>
            <p:cNvGrpSpPr/>
            <p:nvPr/>
          </p:nvGrpSpPr>
          <p:grpSpPr>
            <a:xfrm>
              <a:off x="-247866" y="4328553"/>
              <a:ext cx="7133831" cy="4728903"/>
              <a:chOff x="562655" y="1241695"/>
              <a:chExt cx="8146990" cy="5211643"/>
            </a:xfrm>
          </p:grpSpPr>
          <p:sp>
            <p:nvSpPr>
              <p:cNvPr id="99" name="Rectangle 4"/>
              <p:cNvSpPr>
                <a:spLocks noChangeArrowheads="1"/>
              </p:cNvSpPr>
              <p:nvPr/>
            </p:nvSpPr>
            <p:spPr bwMode="auto">
              <a:xfrm>
                <a:off x="826695" y="1241695"/>
                <a:ext cx="7882950" cy="5210820"/>
              </a:xfrm>
              <a:prstGeom prst="rect">
                <a:avLst/>
              </a:prstGeom>
              <a:solidFill>
                <a:schemeClr val="bg1">
                  <a:alpha val="50196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lIns="74295" tIns="8890" rIns="74295" bIns="8890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9pPr>
              </a:lstStyle>
              <a:p>
                <a:endParaRPr lang="ja-JP" altLang="en-US" sz="1800" dirty="0">
                  <a:solidFill>
                    <a:srgbClr val="FF33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00" name="AutoShape 5"/>
              <p:cNvCxnSpPr>
                <a:cxnSpLocks noChangeShapeType="1"/>
                <a:stCxn id="99" idx="0"/>
                <a:endCxn id="99" idx="2"/>
              </p:cNvCxnSpPr>
              <p:nvPr/>
            </p:nvCxnSpPr>
            <p:spPr bwMode="auto">
              <a:xfrm rot="16200000" flipH="1">
                <a:off x="2162760" y="3847054"/>
                <a:ext cx="5210820" cy="1747"/>
              </a:xfrm>
              <a:prstGeom prst="straightConnector1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cxnSp>
          <p:cxnSp>
            <p:nvCxnSpPr>
              <p:cNvPr id="101" name="AutoShape 6"/>
              <p:cNvCxnSpPr>
                <a:cxnSpLocks noChangeShapeType="1"/>
                <a:stCxn id="99" idx="1"/>
                <a:endCxn id="99" idx="3"/>
              </p:cNvCxnSpPr>
              <p:nvPr/>
            </p:nvCxnSpPr>
            <p:spPr bwMode="auto">
              <a:xfrm rot="10800000" flipH="1">
                <a:off x="826695" y="3847106"/>
                <a:ext cx="7882950" cy="1653"/>
              </a:xfrm>
              <a:prstGeom prst="straightConnector1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cxnSp>
          <p:sp>
            <p:nvSpPr>
              <p:cNvPr id="102" name="正方形/長方形 101"/>
              <p:cNvSpPr/>
              <p:nvPr/>
            </p:nvSpPr>
            <p:spPr bwMode="auto">
              <a:xfrm>
                <a:off x="924618" y="1312832"/>
                <a:ext cx="3770106" cy="2454857"/>
              </a:xfrm>
              <a:prstGeom prst="rect">
                <a:avLst/>
              </a:prstGeom>
              <a:solidFill>
                <a:srgbClr val="E4C4FC">
                  <a:alpha val="50000"/>
                </a:srgbClr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技術</a:t>
                </a:r>
                <a:r>
                  <a:rPr lang="ja-JP" altLang="en-US" sz="16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経営へ</a:t>
                </a:r>
                <a:endParaRPr kumimoji="0" lang="ja-JP" altLang="en-US" sz="1600" b="0" i="0" u="none" strike="noStrike" cap="none" normalizeH="0" baseline="0" dirty="0" smtClean="0">
                  <a:ln>
                    <a:noFill/>
                  </a:ln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3" name="正方形/長方形 102"/>
              <p:cNvSpPr/>
              <p:nvPr/>
            </p:nvSpPr>
            <p:spPr bwMode="auto">
              <a:xfrm>
                <a:off x="4841613" y="1312832"/>
                <a:ext cx="3770106" cy="2454857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  <a:alpha val="50000"/>
                </a:schemeClr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en-US" sz="1600" b="0" i="0" u="none" strike="noStrike" cap="none" normalizeH="0" baseline="0" dirty="0" smtClean="0">
                    <a:ln>
                      <a:noFill/>
                    </a:ln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技術リーダ育成</a:t>
                </a:r>
              </a:p>
            </p:txBody>
          </p:sp>
          <p:sp>
            <p:nvSpPr>
              <p:cNvPr id="104" name="正方形/長方形 103"/>
              <p:cNvSpPr/>
              <p:nvPr/>
            </p:nvSpPr>
            <p:spPr bwMode="auto">
              <a:xfrm>
                <a:off x="4841613" y="3906646"/>
                <a:ext cx="3770106" cy="2454857"/>
              </a:xfrm>
              <a:prstGeom prst="rect">
                <a:avLst/>
              </a:prstGeom>
              <a:gradFill>
                <a:gsLst>
                  <a:gs pos="0">
                    <a:srgbClr val="FFCCFF"/>
                  </a:gs>
                  <a:gs pos="50000">
                    <a:srgbClr val="EA96F8">
                      <a:tint val="44500"/>
                      <a:satMod val="160000"/>
                    </a:srgbClr>
                  </a:gs>
                  <a:gs pos="100000">
                    <a:srgbClr val="EA96F8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現場実践トレーニング</a:t>
                </a:r>
              </a:p>
            </p:txBody>
          </p:sp>
          <p:sp>
            <p:nvSpPr>
              <p:cNvPr id="105" name="正方形/長方形 104"/>
              <p:cNvSpPr/>
              <p:nvPr/>
            </p:nvSpPr>
            <p:spPr bwMode="auto">
              <a:xfrm>
                <a:off x="924618" y="3906646"/>
                <a:ext cx="3770106" cy="2454857"/>
              </a:xfrm>
              <a:prstGeom prst="rect">
                <a:avLst/>
              </a:prstGeom>
              <a:solidFill>
                <a:srgbClr val="FFFFCC">
                  <a:alpha val="50000"/>
                </a:srgbClr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設計力底上げトレーニング</a:t>
                </a:r>
              </a:p>
            </p:txBody>
          </p:sp>
          <p:sp>
            <p:nvSpPr>
              <p:cNvPr id="106" name="正方形/長方形 105"/>
              <p:cNvSpPr/>
              <p:nvPr/>
            </p:nvSpPr>
            <p:spPr bwMode="auto">
              <a:xfrm>
                <a:off x="2442454" y="2276872"/>
                <a:ext cx="4651430" cy="2608174"/>
              </a:xfrm>
              <a:prstGeom prst="rect">
                <a:avLst/>
              </a:prstGeom>
              <a:gradFill flip="none" rotWithShape="1">
                <a:gsLst>
                  <a:gs pos="0">
                    <a:srgbClr val="3399FF">
                      <a:tint val="66000"/>
                      <a:satMod val="160000"/>
                    </a:srgbClr>
                  </a:gs>
                  <a:gs pos="50000">
                    <a:srgbClr val="3399FF">
                      <a:tint val="44500"/>
                      <a:satMod val="160000"/>
                    </a:srgbClr>
                  </a:gs>
                  <a:gs pos="100000">
                    <a:srgbClr val="3399FF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HGP創英角ｺﾞｼｯｸUB" pitchFamily="50" charset="-128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ja-JP" altLang="en-US" sz="16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設計技法の原理原則</a:t>
                </a:r>
                <a:endParaRPr kumimoji="0" lang="ja-JP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7" name="右矢印 106"/>
              <p:cNvSpPr/>
              <p:nvPr/>
            </p:nvSpPr>
            <p:spPr>
              <a:xfrm rot="17294977">
                <a:off x="5956010" y="4368668"/>
                <a:ext cx="3228482" cy="397336"/>
              </a:xfrm>
              <a:prstGeom prst="rightArrow">
                <a:avLst>
                  <a:gd name="adj1" fmla="val 50000"/>
                  <a:gd name="adj2" fmla="val 87426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8" name="右矢印 107"/>
              <p:cNvSpPr/>
              <p:nvPr/>
            </p:nvSpPr>
            <p:spPr>
              <a:xfrm rot="19806861">
                <a:off x="562655" y="3952066"/>
                <a:ext cx="6323631" cy="451815"/>
              </a:xfrm>
              <a:prstGeom prst="rightArrow">
                <a:avLst>
                  <a:gd name="adj1" fmla="val 50000"/>
                  <a:gd name="adj2" fmla="val 82029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9" name="角丸四角形 108"/>
              <p:cNvSpPr/>
              <p:nvPr/>
            </p:nvSpPr>
            <p:spPr>
              <a:xfrm>
                <a:off x="2080117" y="3226270"/>
                <a:ext cx="1221632" cy="324036"/>
              </a:xfrm>
              <a:prstGeom prst="round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ja-JP" altLang="en-US" sz="12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レビュー技法</a:t>
                </a:r>
              </a:p>
            </p:txBody>
          </p:sp>
          <p:sp>
            <p:nvSpPr>
              <p:cNvPr id="110" name="角丸四角形 109"/>
              <p:cNvSpPr/>
              <p:nvPr/>
            </p:nvSpPr>
            <p:spPr>
              <a:xfrm>
                <a:off x="6948264" y="2592364"/>
                <a:ext cx="1584176" cy="43203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資産化モデリング</a:t>
                </a:r>
              </a:p>
            </p:txBody>
          </p:sp>
          <p:sp>
            <p:nvSpPr>
              <p:cNvPr id="111" name="角丸四角形 110"/>
              <p:cNvSpPr/>
              <p:nvPr/>
            </p:nvSpPr>
            <p:spPr>
              <a:xfrm>
                <a:off x="3851920" y="2644116"/>
                <a:ext cx="2147785" cy="393638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lvl="0" algn="ctr"/>
                <a:r>
                  <a:rPr kumimoji="0" lang="ja-JP" altLang="en-US" sz="12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オブジェクト指向モデリング</a:t>
                </a:r>
                <a:endParaRPr kumimoji="0" lang="en-US" altLang="ja-JP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" name="角丸四角形 111"/>
              <p:cNvSpPr/>
              <p:nvPr/>
            </p:nvSpPr>
            <p:spPr>
              <a:xfrm>
                <a:off x="2791545" y="4293480"/>
                <a:ext cx="1359302" cy="349612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設計図活用</a:t>
                </a:r>
              </a:p>
            </p:txBody>
          </p:sp>
          <p:sp>
            <p:nvSpPr>
              <p:cNvPr id="113" name="角丸四角形 112"/>
              <p:cNvSpPr/>
              <p:nvPr/>
            </p:nvSpPr>
            <p:spPr>
              <a:xfrm>
                <a:off x="4420618" y="4293480"/>
                <a:ext cx="1355972" cy="381787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凝集度</a:t>
                </a:r>
                <a:r>
                  <a:rPr kumimoji="0" lang="ja-JP" altLang="en-US" sz="14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</a:t>
                </a:r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結合度</a:t>
                </a:r>
              </a:p>
            </p:txBody>
          </p:sp>
          <p:sp>
            <p:nvSpPr>
              <p:cNvPr id="115" name="角丸四角形 114"/>
              <p:cNvSpPr/>
              <p:nvPr/>
            </p:nvSpPr>
            <p:spPr>
              <a:xfrm>
                <a:off x="3857588" y="3109763"/>
                <a:ext cx="2154572" cy="459396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/>
              <a:lstStyle/>
              <a:p>
                <a:pPr lvl="0"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構造化モデリング </a:t>
                </a:r>
                <a:r>
                  <a:rPr kumimoji="0" lang="en-US" altLang="ja-JP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[</a:t>
                </a:r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静的</a:t>
                </a:r>
                <a:r>
                  <a:rPr kumimoji="0" lang="en-US" altLang="ja-JP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]</a:t>
                </a:r>
              </a:p>
            </p:txBody>
          </p:sp>
          <p:sp>
            <p:nvSpPr>
              <p:cNvPr id="116" name="角丸四角形 115"/>
              <p:cNvSpPr/>
              <p:nvPr/>
            </p:nvSpPr>
            <p:spPr>
              <a:xfrm>
                <a:off x="3851920" y="3613818"/>
                <a:ext cx="2154572" cy="445280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/>
              <a:lstStyle/>
              <a:p>
                <a:pPr lvl="0"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構造化モデリング </a:t>
                </a:r>
                <a:r>
                  <a:rPr kumimoji="0" lang="en-US" altLang="ja-JP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[</a:t>
                </a:r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動的</a:t>
                </a:r>
                <a:r>
                  <a:rPr kumimoji="0" lang="en-US" altLang="ja-JP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]</a:t>
                </a:r>
              </a:p>
            </p:txBody>
          </p:sp>
          <p:sp>
            <p:nvSpPr>
              <p:cNvPr id="117" name="角丸四角形 116"/>
              <p:cNvSpPr/>
              <p:nvPr/>
            </p:nvSpPr>
            <p:spPr>
              <a:xfrm>
                <a:off x="6444209" y="5049464"/>
                <a:ext cx="2054702" cy="393638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部品化リファクタリング</a:t>
                </a:r>
              </a:p>
            </p:txBody>
          </p:sp>
          <p:sp>
            <p:nvSpPr>
              <p:cNvPr id="119" name="四角形吹き出し 118"/>
              <p:cNvSpPr/>
              <p:nvPr/>
            </p:nvSpPr>
            <p:spPr>
              <a:xfrm>
                <a:off x="7391890" y="5919726"/>
                <a:ext cx="770190" cy="347140"/>
              </a:xfrm>
              <a:prstGeom prst="wedgeRectCallout">
                <a:avLst>
                  <a:gd name="adj1" fmla="val -68513"/>
                  <a:gd name="adj2" fmla="val -42914"/>
                </a:avLst>
              </a:prstGeom>
              <a:solidFill>
                <a:srgbClr val="FFFF00"/>
              </a:solidFill>
              <a:ln w="127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kumimoji="1" lang="ja-JP" altLang="en-US" sz="1100" dirty="0" smtClean="0">
                    <a:solidFill>
                      <a:schemeClr val="tx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コード起点</a:t>
                </a:r>
                <a:endParaRPr kumimoji="1" lang="ja-JP" altLang="en-US" sz="11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" name="角丸四角形 119"/>
              <p:cNvSpPr/>
              <p:nvPr/>
            </p:nvSpPr>
            <p:spPr>
              <a:xfrm>
                <a:off x="1041695" y="5313582"/>
                <a:ext cx="1453983" cy="393638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r>
                  <a:rPr kumimoji="0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新人</a:t>
                </a:r>
                <a:r>
                  <a:rPr kumimoji="0" lang="ja-JP" altLang="en-US" sz="1000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研修：</a:t>
                </a:r>
                <a:endParaRPr kumimoji="0" lang="en-US" altLang="ja-JP" sz="1000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/>
                <a:r>
                  <a:rPr lang="ja-JP" altLang="en-US" sz="16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設計技法基礎</a:t>
                </a:r>
                <a:endParaRPr kumimoji="0"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" name="角丸四角形 120"/>
              <p:cNvSpPr/>
              <p:nvPr/>
            </p:nvSpPr>
            <p:spPr>
              <a:xfrm>
                <a:off x="2128752" y="1379178"/>
                <a:ext cx="1507144" cy="393638"/>
              </a:xfrm>
              <a:prstGeom prst="round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r>
                  <a:rPr lang="ja-JP" altLang="en-US" sz="1000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事業と技術を繋ぐ</a:t>
                </a:r>
                <a:endParaRPr lang="en-US" altLang="ja-JP" sz="1050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/>
                <a:r>
                  <a:rPr lang="ja-JP" altLang="en-US" sz="14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目的目標</a:t>
                </a:r>
                <a:r>
                  <a:rPr lang="ja-JP" altLang="en-US" sz="14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セミナー</a:t>
                </a:r>
                <a:endParaRPr lang="en-US" altLang="ja-JP" sz="14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" name="角丸四角形 121"/>
              <p:cNvSpPr/>
              <p:nvPr/>
            </p:nvSpPr>
            <p:spPr>
              <a:xfrm>
                <a:off x="6660232" y="1412776"/>
                <a:ext cx="1872208" cy="662468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/>
              <a:lstStyle/>
              <a:p>
                <a:pPr lvl="0" algn="ctr"/>
                <a:endParaRPr lang="en-US" altLang="ja-JP" sz="18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lvl="0" algn="ctr"/>
                <a:r>
                  <a:rPr lang="ja-JP" altLang="en-US" sz="18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アーキテクト育成</a:t>
                </a:r>
                <a:endParaRPr kumimoji="0" lang="en-US" altLang="ja-JP" sz="1200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" name="角丸四角形 122"/>
              <p:cNvSpPr/>
              <p:nvPr/>
            </p:nvSpPr>
            <p:spPr>
              <a:xfrm>
                <a:off x="6012160" y="2132856"/>
                <a:ext cx="2149920" cy="419085"/>
              </a:xfrm>
              <a:prstGeom prst="roundRect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/>
              <a:lstStyle/>
              <a:p>
                <a:pPr lvl="0" algn="ctr"/>
                <a:r>
                  <a:rPr lang="ja-JP" altLang="en-US" sz="16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アーキテクチャ設計実践</a:t>
                </a:r>
                <a:endParaRPr kumimoji="0" lang="en-US" altLang="ja-JP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4" name="右矢印 123"/>
              <p:cNvSpPr/>
              <p:nvPr/>
            </p:nvSpPr>
            <p:spPr>
              <a:xfrm rot="11116952">
                <a:off x="3621052" y="1558448"/>
                <a:ext cx="2955107" cy="451815"/>
              </a:xfrm>
              <a:prstGeom prst="rightArrow">
                <a:avLst>
                  <a:gd name="adj1" fmla="val 50000"/>
                  <a:gd name="adj2" fmla="val 82029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" name="角丸四角形 126"/>
              <p:cNvSpPr/>
              <p:nvPr/>
            </p:nvSpPr>
            <p:spPr>
              <a:xfrm>
                <a:off x="7628507" y="1476027"/>
                <a:ext cx="831924" cy="239177"/>
              </a:xfrm>
              <a:prstGeom prst="round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ja-JP" altLang="en-US" sz="12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ことづくり</a:t>
                </a:r>
                <a:endParaRPr kumimoji="0" lang="ja-JP" altLang="en-US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" name="角丸四角形 127"/>
              <p:cNvSpPr/>
              <p:nvPr/>
            </p:nvSpPr>
            <p:spPr>
              <a:xfrm>
                <a:off x="6764411" y="1476027"/>
                <a:ext cx="831924" cy="239177"/>
              </a:xfrm>
              <a:prstGeom prst="roundRect">
                <a:avLst/>
              </a:prstGeom>
              <a:solidFill>
                <a:srgbClr val="0000FF"/>
              </a:solidFill>
              <a:ln w="12700">
                <a:solidFill>
                  <a:srgbClr val="0051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ja-JP" altLang="en-US" sz="12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もの</a:t>
                </a:r>
                <a:r>
                  <a:rPr lang="ja-JP" altLang="en-US" sz="12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づくり</a:t>
                </a:r>
                <a:endParaRPr kumimoji="0" lang="ja-JP" altLang="en-US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6" name="角丸四角形 135"/>
              <p:cNvSpPr/>
              <p:nvPr/>
            </p:nvSpPr>
            <p:spPr>
              <a:xfrm>
                <a:off x="6738757" y="4052710"/>
                <a:ext cx="1684513" cy="393638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kumimoji="0" lang="ja-JP" altLang="en-US" sz="1600" b="1" dirty="0" smtClean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リバースモデリング</a:t>
                </a:r>
              </a:p>
            </p:txBody>
          </p:sp>
        </p:grpSp>
        <p:sp>
          <p:nvSpPr>
            <p:cNvPr id="98" name="角丸四角形 97"/>
            <p:cNvSpPr/>
            <p:nvPr/>
          </p:nvSpPr>
          <p:spPr>
            <a:xfrm>
              <a:off x="188640" y="5585820"/>
              <a:ext cx="1950214" cy="361750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r>
                <a:rPr lang="ja-JP" altLang="en-US" sz="11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アーキテクチャ中心反復型</a:t>
              </a:r>
              <a:endParaRPr lang="en-US" altLang="ja-JP" sz="11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4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アジャイル</a:t>
              </a:r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開発</a:t>
              </a:r>
              <a:r>
                <a:rPr lang="ja-JP" altLang="en-US" sz="14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プロセス</a:t>
              </a:r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実践</a:t>
              </a:r>
              <a:endPara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Copyright BACKSLASH DESIGN Co., Ltd.</a:t>
            </a: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5246-B758-4EB6-9D13-FD0F80E5AD0C}" type="slidenum">
              <a:rPr lang="ja-JP" altLang="en-US" smtClean="0"/>
              <a:pPr>
                <a:defRPr/>
              </a:pPr>
              <a:t>16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0874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HGP創英角ｺﾞｼｯｸUB"/>
        <a:ea typeface="HGP創英角ｺﾞｼｯｸUB"/>
        <a:cs typeface=""/>
      </a:majorFont>
      <a:minorFont>
        <a:latin typeface="HGP創英角ｺﾞｼｯｸUB"/>
        <a:ea typeface="HGP創英角ｺﾞｼｯｸU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Designs\Capsules.pot</Template>
  <TotalTime>31483</TotalTime>
  <Words>1227</Words>
  <Application>Microsoft Office PowerPoint</Application>
  <PresentationFormat>画面に合わせる (4:3)</PresentationFormat>
  <Paragraphs>379</Paragraphs>
  <Slides>16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Capsules</vt:lpstr>
      <vt:lpstr>アーキテクチャ中心開発の勘所</vt:lpstr>
      <vt:lpstr>3つの勘所</vt:lpstr>
      <vt:lpstr>1．静動分離</vt:lpstr>
      <vt:lpstr>静動混在：末広がり形状</vt:lpstr>
      <vt:lpstr>静的構造を設計すると：構造化</vt:lpstr>
      <vt:lpstr>静動分離</vt:lpstr>
      <vt:lpstr>２．アーキテクチャテンプレート</vt:lpstr>
      <vt:lpstr>ソースコードと設計のシンクロ開発</vt:lpstr>
      <vt:lpstr>アーキテクチャ構築の主な成果物</vt:lpstr>
      <vt:lpstr>設計意図発掘ツールの活用（左ページ）</vt:lpstr>
      <vt:lpstr>設計意図発掘ツールの活用（右ページ）</vt:lpstr>
      <vt:lpstr>３．WhatとHowの補助線</vt:lpstr>
      <vt:lpstr>アーキテクトとは</vt:lpstr>
      <vt:lpstr>アーキテクチャ中心開発</vt:lpstr>
      <vt:lpstr>アーキテクト活動支援＆アーキテクチャ構築サービス</vt:lpstr>
      <vt:lpstr>主なセミナー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yamada</dc:creator>
  <cp:lastModifiedBy>PC-USER</cp:lastModifiedBy>
  <cp:revision>2787</cp:revision>
  <cp:lastPrinted>2018-07-06T03:12:57Z</cp:lastPrinted>
  <dcterms:created xsi:type="dcterms:W3CDTF">2005-04-04T07:48:14Z</dcterms:created>
  <dcterms:modified xsi:type="dcterms:W3CDTF">2018-07-25T01:31:17Z</dcterms:modified>
</cp:coreProperties>
</file>